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5"/>
    <p:sldMasterId id="214748367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y="5143500" cx="9144000"/>
  <p:notesSz cx="6858000" cy="9144000"/>
  <p:embeddedFontLst>
    <p:embeddedFont>
      <p:font typeface="Raleway"/>
      <p:regular r:id="rId22"/>
      <p:bold r:id="rId23"/>
      <p:italic r:id="rId24"/>
      <p:boldItalic r:id="rId25"/>
    </p:embeddedFont>
    <p:embeddedFont>
      <p:font typeface="Roboto"/>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0052D31-201B-4646-A424-20A6165E7938}">
  <a:tblStyle styleId="{10052D31-201B-4646-A424-20A6165E793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font" Target="fonts/Raleway-regular.fntdata"/><Relationship Id="rId21" Type="http://schemas.openxmlformats.org/officeDocument/2006/relationships/slide" Target="slides/slide14.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Roboto-regular.fntdata"/><Relationship Id="rId25" Type="http://schemas.openxmlformats.org/officeDocument/2006/relationships/font" Target="fonts/Raleway-boldItalic.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Roboto-boldItalic.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4.xml"/><Relationship Id="rId33" Type="http://schemas.openxmlformats.org/officeDocument/2006/relationships/font" Target="fonts/Lato-boldItalic.fntdata"/><Relationship Id="rId10" Type="http://schemas.openxmlformats.org/officeDocument/2006/relationships/slide" Target="slides/slide3.xml"/><Relationship Id="rId32" Type="http://schemas.openxmlformats.org/officeDocument/2006/relationships/font" Target="fonts/Lato-italic.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3fae73f93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3fae73f93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3ecb68ad7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13ecb68ad7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3ecb68ad7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3ecb68ad7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3ecb68ad7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3ecb68ad7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3ecb68ad7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13ecb68ad7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next models we are going to implement will be a Convolutional </a:t>
            </a:r>
            <a:r>
              <a:rPr lang="en"/>
              <a:t>neural</a:t>
            </a:r>
            <a:r>
              <a:rPr lang="en"/>
              <a:t> net and a CNN with transfer learning. The first implementation of our CNN we will do without any prior learning. We will play around with the kernel size, stride and padding for the convolutional layers trying to see what works best for extracting the low level features like edges and shapes and moving towards the high level features like </a:t>
            </a:r>
            <a:r>
              <a:rPr lang="en"/>
              <a:t>identifying</a:t>
            </a:r>
            <a:r>
              <a:rPr lang="en"/>
              <a:t> fingers and their placements. We will also include max pooling layers after each convolutional layer in order to reduce the noise and </a:t>
            </a:r>
            <a:r>
              <a:rPr lang="en"/>
              <a:t>size of the features extracted from convolutional layers. For the activation function of each convolutional layer we have chosen to use ReLu which will help improve speed and accuracy of identifying which nodes should fire when given feature inputs. In our fully connected layers of the CNN, we will toy with the number of hidden layers, still use a ReLu activation function for each, play with a dropout layer to avoid overfitting, and use a softmax function to determine the probability the features represent 1 of the 24 classes.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second model will be a CNN with transfer learning. We have identified a good pre trained CNN that saw an accuracy of 97% on their test dataset, and we are looking to take that and try and improve the accuracy. Using the pre trained weights from there model we will freeze in place the convolutional and max pooling layers weights and modify the fully connected layers only. If time allows we may retrain some of the last layers of the convolutional and pooling stage.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are hoping that these models prove even more accurate then our KNN and will be thinking about adding more varied data to our dataset.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469673361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46967336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2277cfd8b4_0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2277cfd8b4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zach</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303ad52afd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303ad52afd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303ad52afd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303ad52af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3ecb68ad7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3ecb68ad7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3ecb68ad7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3ecb68ad7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67" name="Shape 67"/>
        <p:cNvGrpSpPr/>
        <p:nvPr/>
      </p:nvGrpSpPr>
      <p:grpSpPr>
        <a:xfrm>
          <a:off x="0" y="0"/>
          <a:ext cx="0" cy="0"/>
          <a:chOff x="0" y="0"/>
          <a:chExt cx="0" cy="0"/>
        </a:xfrm>
      </p:grpSpPr>
      <p:pic>
        <p:nvPicPr>
          <p:cNvPr descr="shutterstock_429987889_edited.jpg" id="68" name="Google Shape;68;p14"/>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69" name="Google Shape;69;p14"/>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14"/>
          <p:cNvGrpSpPr/>
          <p:nvPr/>
        </p:nvGrpSpPr>
        <p:grpSpPr>
          <a:xfrm>
            <a:off x="830392" y="1191256"/>
            <a:ext cx="745763" cy="45826"/>
            <a:chOff x="4580561" y="2589004"/>
            <a:chExt cx="1064464" cy="25200"/>
          </a:xfrm>
        </p:grpSpPr>
        <p:sp>
          <p:nvSpPr>
            <p:cNvPr id="71" name="Google Shape;71;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14"/>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74" name="Google Shape;74;p14"/>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75" name="Google Shape;7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6" name="Google Shape;76;p14"/>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aleway"/>
                <a:ea typeface="Raleway"/>
                <a:cs typeface="Raleway"/>
                <a:sym typeface="Raleway"/>
              </a:rPr>
              <a:t>Confidential</a:t>
            </a:r>
            <a:endParaRPr b="1" sz="600">
              <a:latin typeface="Raleway"/>
              <a:ea typeface="Raleway"/>
              <a:cs typeface="Raleway"/>
              <a:sym typeface="Raleway"/>
            </a:endParaRPr>
          </a:p>
        </p:txBody>
      </p:sp>
      <p:sp>
        <p:nvSpPr>
          <p:cNvPr id="77" name="Google Shape;77;p14"/>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aleway"/>
                <a:ea typeface="Raleway"/>
                <a:cs typeface="Raleway"/>
                <a:sym typeface="Raleway"/>
              </a:rPr>
              <a:t>Customized for </a:t>
            </a:r>
            <a:r>
              <a:rPr b="1" lang="en" sz="600">
                <a:latin typeface="Raleway"/>
                <a:ea typeface="Raleway"/>
                <a:cs typeface="Raleway"/>
                <a:sym typeface="Raleway"/>
              </a:rPr>
              <a:t>Lorem Ipsum LLC</a:t>
            </a:r>
            <a:endParaRPr sz="600">
              <a:latin typeface="Raleway"/>
              <a:ea typeface="Raleway"/>
              <a:cs typeface="Raleway"/>
              <a:sym typeface="Raleway"/>
            </a:endParaRPr>
          </a:p>
        </p:txBody>
      </p:sp>
      <p:sp>
        <p:nvSpPr>
          <p:cNvPr id="78" name="Google Shape;78;p14"/>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79" name="Shape 79"/>
        <p:cNvGrpSpPr/>
        <p:nvPr/>
      </p:nvGrpSpPr>
      <p:grpSpPr>
        <a:xfrm>
          <a:off x="0" y="0"/>
          <a:ext cx="0" cy="0"/>
          <a:chOff x="0" y="0"/>
          <a:chExt cx="0" cy="0"/>
        </a:xfrm>
      </p:grpSpPr>
      <p:pic>
        <p:nvPicPr>
          <p:cNvPr descr="shutterstock_429987889_edited.jpg" id="80" name="Google Shape;80;p15"/>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81" name="Google Shape;81;p15"/>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15"/>
          <p:cNvGrpSpPr/>
          <p:nvPr/>
        </p:nvGrpSpPr>
        <p:grpSpPr>
          <a:xfrm>
            <a:off x="830392" y="1191256"/>
            <a:ext cx="745763" cy="45826"/>
            <a:chOff x="4580561" y="2589004"/>
            <a:chExt cx="1064464" cy="25200"/>
          </a:xfrm>
        </p:grpSpPr>
        <p:sp>
          <p:nvSpPr>
            <p:cNvPr id="83" name="Google Shape;83;p1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1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86" name="Google Shape;86;p15"/>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87" name="Google Shape;87;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8" name="Google Shape;88;p15">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 name="Google Shape;89;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0" name="Google Shape;90;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1" name="Google Shape;91;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92" name="Shape 92"/>
        <p:cNvGrpSpPr/>
        <p:nvPr/>
      </p:nvGrpSpPr>
      <p:grpSpPr>
        <a:xfrm>
          <a:off x="0" y="0"/>
          <a:ext cx="0" cy="0"/>
          <a:chOff x="0" y="0"/>
          <a:chExt cx="0" cy="0"/>
        </a:xfrm>
      </p:grpSpPr>
      <p:grpSp>
        <p:nvGrpSpPr>
          <p:cNvPr id="93" name="Google Shape;93;p16"/>
          <p:cNvGrpSpPr/>
          <p:nvPr/>
        </p:nvGrpSpPr>
        <p:grpSpPr>
          <a:xfrm>
            <a:off x="830392" y="1191256"/>
            <a:ext cx="745763" cy="45826"/>
            <a:chOff x="4580561" y="2589004"/>
            <a:chExt cx="1064464" cy="25200"/>
          </a:xfrm>
        </p:grpSpPr>
        <p:sp>
          <p:nvSpPr>
            <p:cNvPr id="94" name="Google Shape;94;p1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1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97" name="Google Shape;97;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16">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 name="Google Shape;99;p16">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00" name="Google Shape;100;p16">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01" name="Google Shape;101;p16">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2" name="Shape 102"/>
        <p:cNvGrpSpPr/>
        <p:nvPr/>
      </p:nvGrpSpPr>
      <p:grpSpPr>
        <a:xfrm>
          <a:off x="0" y="0"/>
          <a:ext cx="0" cy="0"/>
          <a:chOff x="0" y="0"/>
          <a:chExt cx="0" cy="0"/>
        </a:xfrm>
      </p:grpSpPr>
      <p:sp>
        <p:nvSpPr>
          <p:cNvPr id="103" name="Google Shape;103;p1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 name="Google Shape;104;p17"/>
          <p:cNvGrpSpPr/>
          <p:nvPr/>
        </p:nvGrpSpPr>
        <p:grpSpPr>
          <a:xfrm>
            <a:off x="830392" y="1191256"/>
            <a:ext cx="745763" cy="45826"/>
            <a:chOff x="4580561" y="2589004"/>
            <a:chExt cx="1064464" cy="25200"/>
          </a:xfrm>
        </p:grpSpPr>
        <p:sp>
          <p:nvSpPr>
            <p:cNvPr id="105" name="Google Shape;105;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08" name="Google Shape;108;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9" name="Google Shape;109;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0" name="Google Shape;110;p1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 name="Google Shape;111;p1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2" name="Google Shape;112;p1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1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114" name="Shape 114"/>
        <p:cNvGrpSpPr/>
        <p:nvPr/>
      </p:nvGrpSpPr>
      <p:grpSpPr>
        <a:xfrm>
          <a:off x="0" y="0"/>
          <a:ext cx="0" cy="0"/>
          <a:chOff x="0" y="0"/>
          <a:chExt cx="0" cy="0"/>
        </a:xfrm>
      </p:grpSpPr>
      <p:sp>
        <p:nvSpPr>
          <p:cNvPr id="115" name="Google Shape;115;p1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7" name="Google Shape;117;p1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 name="Google Shape;118;p1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9" name="Google Shape;119;p1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0" name="Google Shape;120;p1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21" name="Google Shape;121;p18"/>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122" name="Shape 122"/>
        <p:cNvGrpSpPr/>
        <p:nvPr/>
      </p:nvGrpSpPr>
      <p:grpSpPr>
        <a:xfrm>
          <a:off x="0" y="0"/>
          <a:ext cx="0" cy="0"/>
          <a:chOff x="0" y="0"/>
          <a:chExt cx="0" cy="0"/>
        </a:xfrm>
      </p:grpSpPr>
      <p:pic>
        <p:nvPicPr>
          <p:cNvPr descr="shutterstock_31891705.jpg" id="123" name="Google Shape;123;p19"/>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124" name="Google Shape;124;p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126" name="Google Shape;126;p1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 name="Google Shape;127;p1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8" name="Google Shape;128;p1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1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30" name="Google Shape;130;p19"/>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1" name="Shape 131"/>
        <p:cNvGrpSpPr/>
        <p:nvPr/>
      </p:nvGrpSpPr>
      <p:grpSpPr>
        <a:xfrm>
          <a:off x="0" y="0"/>
          <a:ext cx="0" cy="0"/>
          <a:chOff x="0" y="0"/>
          <a:chExt cx="0" cy="0"/>
        </a:xfrm>
      </p:grpSpPr>
      <p:sp>
        <p:nvSpPr>
          <p:cNvPr id="132" name="Google Shape;132;p2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20"/>
          <p:cNvGrpSpPr/>
          <p:nvPr/>
        </p:nvGrpSpPr>
        <p:grpSpPr>
          <a:xfrm>
            <a:off x="830392" y="1191256"/>
            <a:ext cx="745763" cy="45826"/>
            <a:chOff x="4580561" y="2589004"/>
            <a:chExt cx="1064464" cy="25200"/>
          </a:xfrm>
        </p:grpSpPr>
        <p:sp>
          <p:nvSpPr>
            <p:cNvPr id="134" name="Google Shape;134;p2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2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37" name="Google Shape;137;p20"/>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8" name="Google Shape;138;p20"/>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9" name="Google Shape;139;p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40" name="Google Shape;140;p2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2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42" name="Google Shape;142;p2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43" name="Google Shape;143;p2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4" name="Shape 144"/>
        <p:cNvGrpSpPr/>
        <p:nvPr/>
      </p:nvGrpSpPr>
      <p:grpSpPr>
        <a:xfrm>
          <a:off x="0" y="0"/>
          <a:ext cx="0" cy="0"/>
          <a:chOff x="0" y="0"/>
          <a:chExt cx="0" cy="0"/>
        </a:xfrm>
      </p:grpSpPr>
      <p:sp>
        <p:nvSpPr>
          <p:cNvPr id="145" name="Google Shape;145;p2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 name="Google Shape;146;p21"/>
          <p:cNvGrpSpPr/>
          <p:nvPr/>
        </p:nvGrpSpPr>
        <p:grpSpPr>
          <a:xfrm>
            <a:off x="830392" y="1191256"/>
            <a:ext cx="745763" cy="45826"/>
            <a:chOff x="4580561" y="2589004"/>
            <a:chExt cx="1064464" cy="25200"/>
          </a:xfrm>
        </p:grpSpPr>
        <p:sp>
          <p:nvSpPr>
            <p:cNvPr id="147" name="Google Shape;147;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2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50" name="Google Shape;150;p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21">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 name="Google Shape;152;p21">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21">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21">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5" name="Shape 155"/>
        <p:cNvGrpSpPr/>
        <p:nvPr/>
      </p:nvGrpSpPr>
      <p:grpSpPr>
        <a:xfrm>
          <a:off x="0" y="0"/>
          <a:ext cx="0" cy="0"/>
          <a:chOff x="0" y="0"/>
          <a:chExt cx="0" cy="0"/>
        </a:xfrm>
      </p:grpSpPr>
      <p:sp>
        <p:nvSpPr>
          <p:cNvPr id="156" name="Google Shape;156;p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22"/>
          <p:cNvGrpSpPr/>
          <p:nvPr/>
        </p:nvGrpSpPr>
        <p:grpSpPr>
          <a:xfrm>
            <a:off x="830392" y="1191256"/>
            <a:ext cx="745763" cy="45826"/>
            <a:chOff x="4580561" y="2589004"/>
            <a:chExt cx="1064464" cy="25200"/>
          </a:xfrm>
        </p:grpSpPr>
        <p:sp>
          <p:nvSpPr>
            <p:cNvPr id="158" name="Google Shape;158;p22"/>
            <p:cNvSpPr/>
            <p:nvPr/>
          </p:nvSpPr>
          <p:spPr>
            <a:xfrm rot="-5400000">
              <a:off x="5366325" y="2335504"/>
              <a:ext cx="25200" cy="532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2"/>
            <p:cNvSpPr/>
            <p:nvPr/>
          </p:nvSpPr>
          <p:spPr>
            <a:xfrm rot="-5400000">
              <a:off x="4836311" y="2333254"/>
              <a:ext cx="25200" cy="536700"/>
            </a:xfrm>
            <a:prstGeom prst="rect">
              <a:avLst/>
            </a:prstGeom>
            <a:solidFill>
              <a:srgbClr val="4A8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22"/>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61" name="Google Shape;161;p22"/>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62" name="Google Shape;162;p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63" name="Google Shape;163;p22">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2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65" name="Google Shape;165;p2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66" name="Google Shape;166;p2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67" name="Shape 167"/>
        <p:cNvGrpSpPr/>
        <p:nvPr/>
      </p:nvGrpSpPr>
      <p:grpSpPr>
        <a:xfrm>
          <a:off x="0" y="0"/>
          <a:ext cx="0" cy="0"/>
          <a:chOff x="0" y="0"/>
          <a:chExt cx="0" cy="0"/>
        </a:xfrm>
      </p:grpSpPr>
      <p:grpSp>
        <p:nvGrpSpPr>
          <p:cNvPr id="168" name="Google Shape;168;p23"/>
          <p:cNvGrpSpPr/>
          <p:nvPr/>
        </p:nvGrpSpPr>
        <p:grpSpPr>
          <a:xfrm>
            <a:off x="830392" y="4169130"/>
            <a:ext cx="745763" cy="45826"/>
            <a:chOff x="4580561" y="2589004"/>
            <a:chExt cx="1064464" cy="25200"/>
          </a:xfrm>
        </p:grpSpPr>
        <p:sp>
          <p:nvSpPr>
            <p:cNvPr id="169" name="Google Shape;169;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23"/>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72" name="Google Shape;172;p2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173" name="Google Shape;173;p23">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23">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5" name="Google Shape;175;p23">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6" name="Google Shape;176;p23">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7" name="Shape 177"/>
        <p:cNvGrpSpPr/>
        <p:nvPr/>
      </p:nvGrpSpPr>
      <p:grpSpPr>
        <a:xfrm>
          <a:off x="0" y="0"/>
          <a:ext cx="0" cy="0"/>
          <a:chOff x="0" y="0"/>
          <a:chExt cx="0" cy="0"/>
        </a:xfrm>
      </p:grpSpPr>
      <p:sp>
        <p:nvSpPr>
          <p:cNvPr id="178" name="Google Shape;178;p24"/>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24"/>
          <p:cNvGrpSpPr/>
          <p:nvPr/>
        </p:nvGrpSpPr>
        <p:grpSpPr>
          <a:xfrm>
            <a:off x="830392" y="1191256"/>
            <a:ext cx="745763" cy="45826"/>
            <a:chOff x="4580561" y="2589004"/>
            <a:chExt cx="1064464" cy="25200"/>
          </a:xfrm>
        </p:grpSpPr>
        <p:sp>
          <p:nvSpPr>
            <p:cNvPr id="180" name="Google Shape;180;p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2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83" name="Google Shape;183;p24"/>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84" name="Google Shape;184;p2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85" name="Google Shape;185;p2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86" name="Google Shape;186;p24">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4">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88" name="Google Shape;188;p24">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89" name="Google Shape;189;p24">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0" name="Shape 190"/>
        <p:cNvGrpSpPr/>
        <p:nvPr/>
      </p:nvGrpSpPr>
      <p:grpSpPr>
        <a:xfrm>
          <a:off x="0" y="0"/>
          <a:ext cx="0" cy="0"/>
          <a:chOff x="0" y="0"/>
          <a:chExt cx="0" cy="0"/>
        </a:xfrm>
      </p:grpSpPr>
      <p:sp>
        <p:nvSpPr>
          <p:cNvPr id="191" name="Google Shape;191;p25"/>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92" name="Google Shape;192;p2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93" name="Google Shape;193;p25">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4" name="Google Shape;194;p2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95" name="Google Shape;195;p2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96" name="Google Shape;196;p2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97" name="Shape 197"/>
        <p:cNvGrpSpPr/>
        <p:nvPr/>
      </p:nvGrpSpPr>
      <p:grpSpPr>
        <a:xfrm>
          <a:off x="0" y="0"/>
          <a:ext cx="0" cy="0"/>
          <a:chOff x="0" y="0"/>
          <a:chExt cx="0" cy="0"/>
        </a:xfrm>
      </p:grpSpPr>
      <p:grpSp>
        <p:nvGrpSpPr>
          <p:cNvPr id="198" name="Google Shape;198;p26"/>
          <p:cNvGrpSpPr/>
          <p:nvPr/>
        </p:nvGrpSpPr>
        <p:grpSpPr>
          <a:xfrm>
            <a:off x="830392" y="4169130"/>
            <a:ext cx="745763" cy="45826"/>
            <a:chOff x="4580561" y="2589004"/>
            <a:chExt cx="1064464" cy="25200"/>
          </a:xfrm>
        </p:grpSpPr>
        <p:sp>
          <p:nvSpPr>
            <p:cNvPr id="199" name="Google Shape;199;p2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26"/>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202" name="Google Shape;202;p26"/>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203" name="Google Shape;203;p2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26">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 name="Google Shape;205;p26">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06" name="Google Shape;206;p26">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07" name="Google Shape;207;p26">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8" name="Shape 208"/>
        <p:cNvGrpSpPr/>
        <p:nvPr/>
      </p:nvGrpSpPr>
      <p:grpSpPr>
        <a:xfrm>
          <a:off x="0" y="0"/>
          <a:ext cx="0" cy="0"/>
          <a:chOff x="0" y="0"/>
          <a:chExt cx="0" cy="0"/>
        </a:xfrm>
      </p:grpSpPr>
      <p:sp>
        <p:nvSpPr>
          <p:cNvPr id="209" name="Google Shape;209;p2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0" name="Google Shape;210;p27">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1" name="Google Shape;211;p2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12" name="Google Shape;212;p2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13" name="Google Shape;213;p2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214" name="Shape 214"/>
        <p:cNvGrpSpPr/>
        <p:nvPr/>
      </p:nvGrpSpPr>
      <p:grpSpPr>
        <a:xfrm>
          <a:off x="0" y="0"/>
          <a:ext cx="0" cy="0"/>
          <a:chOff x="0" y="0"/>
          <a:chExt cx="0" cy="0"/>
        </a:xfrm>
      </p:grpSpPr>
      <p:sp>
        <p:nvSpPr>
          <p:cNvPr id="215" name="Google Shape;215;p28"/>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216" name="Google Shape;216;p2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17" name="Google Shape;217;p28"/>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218" name="Google Shape;218;p28"/>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FFFFFF"/>
                </a:solidFill>
                <a:latin typeface="Raleway"/>
                <a:ea typeface="Raleway"/>
                <a:cs typeface="Raleway"/>
                <a:sym typeface="Raleway"/>
              </a:rPr>
              <a:t>Customized for </a:t>
            </a:r>
            <a:r>
              <a:rPr b="1" lang="en"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219" name="Google Shape;219;p28"/>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220" name="Shape 220"/>
        <p:cNvGrpSpPr/>
        <p:nvPr/>
      </p:nvGrpSpPr>
      <p:grpSpPr>
        <a:xfrm>
          <a:off x="0" y="0"/>
          <a:ext cx="0" cy="0"/>
          <a:chOff x="0" y="0"/>
          <a:chExt cx="0" cy="0"/>
        </a:xfrm>
      </p:grpSpPr>
      <p:grpSp>
        <p:nvGrpSpPr>
          <p:cNvPr id="221" name="Google Shape;221;p29"/>
          <p:cNvGrpSpPr/>
          <p:nvPr/>
        </p:nvGrpSpPr>
        <p:grpSpPr>
          <a:xfrm>
            <a:off x="830392" y="1191256"/>
            <a:ext cx="745763" cy="45826"/>
            <a:chOff x="4580561" y="2589004"/>
            <a:chExt cx="1064464" cy="25200"/>
          </a:xfrm>
        </p:grpSpPr>
        <p:sp>
          <p:nvSpPr>
            <p:cNvPr id="222" name="Google Shape;22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2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5" name="Google Shape;225;p2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26" name="Google Shape;226;p29">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7" name="Google Shape;227;p29">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28" name="Google Shape;228;p29">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29" name="Google Shape;229;p29">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071900"/>
            <a:ext cx="9144000" cy="4147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0002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theme" Target="../theme/theme3.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63" name="Shape 63"/>
        <p:cNvGrpSpPr/>
        <p:nvPr/>
      </p:nvGrpSpPr>
      <p:grpSpPr>
        <a:xfrm>
          <a:off x="0" y="0"/>
          <a:ext cx="0" cy="0"/>
          <a:chOff x="0" y="0"/>
          <a:chExt cx="0" cy="0"/>
        </a:xfrm>
      </p:grpSpPr>
      <p:sp>
        <p:nvSpPr>
          <p:cNvPr id="64" name="Google Shape;64;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65" name="Google Shape;65;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66" name="Google Shape;66;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8.png"/><Relationship Id="rId6"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30"/>
          <p:cNvPicPr preferRelativeResize="0"/>
          <p:nvPr/>
        </p:nvPicPr>
        <p:blipFill rotWithShape="1">
          <a:blip r:embed="rId3">
            <a:alphaModFix/>
          </a:blip>
          <a:srcRect b="0" l="0" r="0" t="0"/>
          <a:stretch/>
        </p:blipFill>
        <p:spPr>
          <a:xfrm>
            <a:off x="150" y="0"/>
            <a:ext cx="9144003" cy="5143499"/>
          </a:xfrm>
          <a:prstGeom prst="rect">
            <a:avLst/>
          </a:prstGeom>
          <a:noFill/>
          <a:ln>
            <a:noFill/>
          </a:ln>
        </p:spPr>
      </p:pic>
      <p:sp>
        <p:nvSpPr>
          <p:cNvPr id="235" name="Google Shape;235;p30"/>
          <p:cNvSpPr/>
          <p:nvPr/>
        </p:nvSpPr>
        <p:spPr>
          <a:xfrm>
            <a:off x="17775" y="0"/>
            <a:ext cx="9144000" cy="5143500"/>
          </a:xfrm>
          <a:prstGeom prst="rect">
            <a:avLst/>
          </a:prstGeom>
          <a:solidFill>
            <a:srgbClr val="000000">
              <a:alpha val="7374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0"/>
          <p:cNvSpPr txBox="1"/>
          <p:nvPr>
            <p:ph type="title"/>
          </p:nvPr>
        </p:nvSpPr>
        <p:spPr>
          <a:xfrm>
            <a:off x="109250" y="945450"/>
            <a:ext cx="7815900" cy="409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American Sign Language </a:t>
            </a:r>
            <a:r>
              <a:rPr lang="en" sz="4200">
                <a:solidFill>
                  <a:schemeClr val="dk1"/>
                </a:solidFill>
              </a:rPr>
              <a:t>Alphabet Image Classification</a:t>
            </a:r>
            <a:endParaRPr sz="4200">
              <a:solidFill>
                <a:schemeClr val="dk1"/>
              </a:solidFill>
            </a:endParaRPr>
          </a:p>
          <a:p>
            <a:pPr indent="0" lvl="0" marL="0" rtl="0" algn="l">
              <a:spcBef>
                <a:spcPts val="0"/>
              </a:spcBef>
              <a:spcAft>
                <a:spcPts val="0"/>
              </a:spcAft>
              <a:buNone/>
            </a:pPr>
            <a:r>
              <a:t/>
            </a:r>
            <a:endParaRPr sz="1500"/>
          </a:p>
          <a:p>
            <a:pPr indent="0" lvl="0" marL="0" rtl="0" algn="l">
              <a:spcBef>
                <a:spcPts val="0"/>
              </a:spcBef>
              <a:spcAft>
                <a:spcPts val="0"/>
              </a:spcAft>
              <a:buNone/>
            </a:pPr>
            <a:r>
              <a:rPr i="1" lang="en" sz="1100"/>
              <a:t>Team 5 | Predictive Modelling Report</a:t>
            </a:r>
            <a:endParaRPr i="1" sz="1100"/>
          </a:p>
          <a:p>
            <a:pPr indent="0" lvl="0" marL="0" rtl="0" algn="l">
              <a:spcBef>
                <a:spcPts val="0"/>
              </a:spcBef>
              <a:spcAft>
                <a:spcPts val="0"/>
              </a:spcAft>
              <a:buNone/>
            </a:pPr>
            <a:r>
              <a:rPr i="1" lang="en" sz="1100"/>
              <a:t>Beard, Bennion, Carlson, Napolitano</a:t>
            </a:r>
            <a:endParaRPr i="1"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9"/>
          <p:cNvSpPr txBox="1"/>
          <p:nvPr>
            <p:ph type="title"/>
          </p:nvPr>
        </p:nvSpPr>
        <p:spPr>
          <a:xfrm>
            <a:off x="196600" y="556650"/>
            <a:ext cx="83229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Model I - K Nearest Neighbors - Dimension Reduction</a:t>
            </a:r>
            <a:endParaRPr b="0">
              <a:latin typeface="Roboto"/>
              <a:ea typeface="Roboto"/>
              <a:cs typeface="Roboto"/>
              <a:sym typeface="Roboto"/>
            </a:endParaRPr>
          </a:p>
        </p:txBody>
      </p:sp>
      <p:sp>
        <p:nvSpPr>
          <p:cNvPr id="406" name="Google Shape;406;p39"/>
          <p:cNvSpPr txBox="1"/>
          <p:nvPr/>
        </p:nvSpPr>
        <p:spPr>
          <a:xfrm>
            <a:off x="98100" y="1279350"/>
            <a:ext cx="5460600" cy="3955800"/>
          </a:xfrm>
          <a:prstGeom prst="rect">
            <a:avLst/>
          </a:prstGeom>
          <a:noFill/>
          <a:ln>
            <a:noFill/>
          </a:ln>
        </p:spPr>
        <p:txBody>
          <a:bodyPr anchorCtr="0" anchor="t" bIns="91425" lIns="91425" spcFirstLastPara="1" rIns="91425" wrap="square" tIns="91425">
            <a:spAutoFit/>
          </a:bodyPr>
          <a:lstStyle/>
          <a:p>
            <a:pPr indent="-203200" lvl="0" marL="114300" rtl="0" algn="l">
              <a:lnSpc>
                <a:spcPct val="150000"/>
              </a:lnSpc>
              <a:spcBef>
                <a:spcPts val="0"/>
              </a:spcBef>
              <a:spcAft>
                <a:spcPts val="0"/>
              </a:spcAft>
              <a:buSzPts val="1400"/>
              <a:buFont typeface="Lato"/>
              <a:buChar char="●"/>
            </a:pPr>
            <a:r>
              <a:rPr lang="en">
                <a:latin typeface="Lato"/>
                <a:ea typeface="Lato"/>
                <a:cs typeface="Lato"/>
                <a:sym typeface="Lato"/>
              </a:rPr>
              <a:t>Dimension reduction is </a:t>
            </a:r>
            <a:r>
              <a:rPr lang="en">
                <a:latin typeface="Lato"/>
                <a:ea typeface="Lato"/>
                <a:cs typeface="Lato"/>
                <a:sym typeface="Lato"/>
              </a:rPr>
              <a:t>ideal</a:t>
            </a:r>
            <a:r>
              <a:rPr lang="en">
                <a:latin typeface="Lato"/>
                <a:ea typeface="Lato"/>
                <a:cs typeface="Lato"/>
                <a:sym typeface="Lato"/>
              </a:rPr>
              <a:t> to avoid overfitting</a:t>
            </a:r>
            <a:endParaRPr>
              <a:latin typeface="Lato"/>
              <a:ea typeface="Lato"/>
              <a:cs typeface="Lato"/>
              <a:sym typeface="Lato"/>
            </a:endParaRPr>
          </a:p>
          <a:p>
            <a:pPr indent="-203200" lvl="1" marL="400050" rtl="0" algn="l">
              <a:lnSpc>
                <a:spcPct val="150000"/>
              </a:lnSpc>
              <a:spcBef>
                <a:spcPts val="0"/>
              </a:spcBef>
              <a:spcAft>
                <a:spcPts val="0"/>
              </a:spcAft>
              <a:buSzPts val="1400"/>
              <a:buFont typeface="Lato"/>
              <a:buChar char="○"/>
            </a:pPr>
            <a:r>
              <a:rPr lang="en">
                <a:latin typeface="Lato"/>
                <a:ea typeface="Lato"/>
                <a:cs typeface="Lato"/>
                <a:sym typeface="Lato"/>
              </a:rPr>
              <a:t>Ideally fewer features than samples</a:t>
            </a:r>
            <a:r>
              <a:rPr lang="en">
                <a:latin typeface="Lato"/>
                <a:ea typeface="Lato"/>
                <a:cs typeface="Lato"/>
                <a:sym typeface="Lato"/>
              </a:rPr>
              <a:t> </a:t>
            </a:r>
            <a:endParaRPr>
              <a:latin typeface="Lato"/>
              <a:ea typeface="Lato"/>
              <a:cs typeface="Lato"/>
              <a:sym typeface="Lato"/>
            </a:endParaRPr>
          </a:p>
          <a:p>
            <a:pPr indent="-203200" lvl="0" marL="114300" rtl="0" algn="l">
              <a:lnSpc>
                <a:spcPct val="150000"/>
              </a:lnSpc>
              <a:spcBef>
                <a:spcPts val="0"/>
              </a:spcBef>
              <a:spcAft>
                <a:spcPts val="0"/>
              </a:spcAft>
              <a:buSzPts val="1400"/>
              <a:buFont typeface="Lato"/>
              <a:buChar char="●"/>
            </a:pPr>
            <a:r>
              <a:rPr lang="en">
                <a:latin typeface="Lato"/>
                <a:ea typeface="Lato"/>
                <a:cs typeface="Lato"/>
                <a:sym typeface="Lato"/>
              </a:rPr>
              <a:t>PCA proved to be the easiest to implement</a:t>
            </a:r>
            <a:endParaRPr>
              <a:latin typeface="Lato"/>
              <a:ea typeface="Lato"/>
              <a:cs typeface="Lato"/>
              <a:sym typeface="Lato"/>
            </a:endParaRPr>
          </a:p>
          <a:p>
            <a:pPr indent="-203200" lvl="1" marL="400050" rtl="0" algn="l">
              <a:lnSpc>
                <a:spcPct val="150000"/>
              </a:lnSpc>
              <a:spcBef>
                <a:spcPts val="0"/>
              </a:spcBef>
              <a:spcAft>
                <a:spcPts val="0"/>
              </a:spcAft>
              <a:buSzPts val="1400"/>
              <a:buFont typeface="Lato"/>
              <a:buChar char="○"/>
            </a:pPr>
            <a:r>
              <a:rPr lang="en">
                <a:latin typeface="Lato"/>
                <a:ea typeface="Lato"/>
                <a:cs typeface="Lato"/>
                <a:sym typeface="Lato"/>
              </a:rPr>
              <a:t>LDA would reduce to too low of a dimensionality</a:t>
            </a:r>
            <a:endParaRPr>
              <a:latin typeface="Lato"/>
              <a:ea typeface="Lato"/>
              <a:cs typeface="Lato"/>
              <a:sym typeface="Lato"/>
            </a:endParaRPr>
          </a:p>
          <a:p>
            <a:pPr indent="-203200" lvl="1" marL="400050" rtl="0" algn="l">
              <a:lnSpc>
                <a:spcPct val="150000"/>
              </a:lnSpc>
              <a:spcBef>
                <a:spcPts val="0"/>
              </a:spcBef>
              <a:spcAft>
                <a:spcPts val="0"/>
              </a:spcAft>
              <a:buSzPts val="1400"/>
              <a:buFont typeface="Lato"/>
              <a:buChar char="○"/>
            </a:pPr>
            <a:r>
              <a:rPr lang="en">
                <a:latin typeface="Lato"/>
                <a:ea typeface="Lato"/>
                <a:cs typeface="Lato"/>
                <a:sym typeface="Lato"/>
              </a:rPr>
              <a:t>target number of dimensions was decided by keeping permitted error at 15% or less with the Johnson Lindenstrauss lemma... </a:t>
            </a:r>
            <a:endParaRPr>
              <a:latin typeface="Lato"/>
              <a:ea typeface="Lato"/>
              <a:cs typeface="Lato"/>
              <a:sym typeface="Lato"/>
            </a:endParaRPr>
          </a:p>
          <a:p>
            <a:pPr indent="-203200" lvl="1" marL="400050" rtl="0" algn="l">
              <a:lnSpc>
                <a:spcPct val="150000"/>
              </a:lnSpc>
              <a:spcBef>
                <a:spcPts val="0"/>
              </a:spcBef>
              <a:spcAft>
                <a:spcPts val="0"/>
              </a:spcAft>
              <a:buSzPts val="1400"/>
              <a:buFont typeface="Lato"/>
              <a:buChar char="○"/>
            </a:pPr>
            <a:r>
              <a:rPr lang="en">
                <a:latin typeface="Lato"/>
                <a:ea typeface="Lato"/>
                <a:cs typeface="Lato"/>
                <a:sym typeface="Lato"/>
              </a:rPr>
              <a:t>15%  was </a:t>
            </a:r>
            <a:r>
              <a:rPr lang="en">
                <a:latin typeface="Lato"/>
                <a:ea typeface="Lato"/>
                <a:cs typeface="Lato"/>
                <a:sym typeface="Lato"/>
              </a:rPr>
              <a:t>decided</a:t>
            </a:r>
            <a:r>
              <a:rPr lang="en">
                <a:latin typeface="Lato"/>
                <a:ea typeface="Lato"/>
                <a:cs typeface="Lato"/>
                <a:sym typeface="Lato"/>
              </a:rPr>
              <a:t> by balancing the resulting dimensions and the permitted error, since we only have a mean of 931 samples per class...</a:t>
            </a:r>
            <a:endParaRPr>
              <a:latin typeface="Lato"/>
              <a:ea typeface="Lato"/>
              <a:cs typeface="Lato"/>
              <a:sym typeface="Lato"/>
            </a:endParaRPr>
          </a:p>
          <a:p>
            <a:pPr indent="-203200" lvl="0" marL="114300" rtl="0" algn="l">
              <a:lnSpc>
                <a:spcPct val="150000"/>
              </a:lnSpc>
              <a:spcBef>
                <a:spcPts val="0"/>
              </a:spcBef>
              <a:spcAft>
                <a:spcPts val="0"/>
              </a:spcAft>
              <a:buSzPts val="1400"/>
              <a:buFont typeface="Lato"/>
              <a:buChar char="●"/>
            </a:pPr>
            <a:r>
              <a:rPr lang="en">
                <a:latin typeface="Lato"/>
                <a:ea typeface="Lato"/>
                <a:cs typeface="Lato"/>
                <a:sym typeface="Lato"/>
              </a:rPr>
              <a:t>Original number of features: 50,176</a:t>
            </a:r>
            <a:endParaRPr>
              <a:latin typeface="Lato"/>
              <a:ea typeface="Lato"/>
              <a:cs typeface="Lato"/>
              <a:sym typeface="Lato"/>
            </a:endParaRPr>
          </a:p>
          <a:p>
            <a:pPr indent="-203200" lvl="0" marL="114300" rtl="0" algn="l">
              <a:lnSpc>
                <a:spcPct val="150000"/>
              </a:lnSpc>
              <a:spcBef>
                <a:spcPts val="0"/>
              </a:spcBef>
              <a:spcAft>
                <a:spcPts val="0"/>
              </a:spcAft>
              <a:buSzPts val="1400"/>
              <a:buFont typeface="Lato"/>
              <a:buChar char="●"/>
            </a:pPr>
            <a:r>
              <a:rPr lang="en">
                <a:latin typeface="Lato"/>
                <a:ea typeface="Lato"/>
                <a:cs typeface="Lato"/>
                <a:sym typeface="Lato"/>
              </a:rPr>
              <a:t>Result: 3,936 components</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40"/>
          <p:cNvSpPr txBox="1"/>
          <p:nvPr>
            <p:ph type="title"/>
          </p:nvPr>
        </p:nvSpPr>
        <p:spPr>
          <a:xfrm>
            <a:off x="196600" y="556650"/>
            <a:ext cx="71907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Model I - </a:t>
            </a:r>
            <a:r>
              <a:rPr b="0" lang="en">
                <a:latin typeface="Roboto"/>
                <a:ea typeface="Roboto"/>
                <a:cs typeface="Roboto"/>
                <a:sym typeface="Roboto"/>
              </a:rPr>
              <a:t>K Nearest Neighbors - Initial Attempts</a:t>
            </a:r>
            <a:endParaRPr b="0">
              <a:latin typeface="Roboto"/>
              <a:ea typeface="Roboto"/>
              <a:cs typeface="Roboto"/>
              <a:sym typeface="Roboto"/>
            </a:endParaRPr>
          </a:p>
        </p:txBody>
      </p:sp>
      <p:sp>
        <p:nvSpPr>
          <p:cNvPr id="412" name="Google Shape;412;p40"/>
          <p:cNvSpPr txBox="1"/>
          <p:nvPr/>
        </p:nvSpPr>
        <p:spPr>
          <a:xfrm>
            <a:off x="98100" y="1279350"/>
            <a:ext cx="4076700" cy="3632700"/>
          </a:xfrm>
          <a:prstGeom prst="rect">
            <a:avLst/>
          </a:prstGeom>
          <a:noFill/>
          <a:ln>
            <a:noFill/>
          </a:ln>
        </p:spPr>
        <p:txBody>
          <a:bodyPr anchorCtr="0" anchor="t" bIns="91425" lIns="91425" spcFirstLastPara="1" rIns="91425" wrap="square" tIns="91425">
            <a:spAutoFit/>
          </a:bodyPr>
          <a:lstStyle/>
          <a:p>
            <a:pPr indent="-203200" lvl="0" marL="114300" rtl="0" algn="l">
              <a:lnSpc>
                <a:spcPct val="150000"/>
              </a:lnSpc>
              <a:spcBef>
                <a:spcPts val="0"/>
              </a:spcBef>
              <a:spcAft>
                <a:spcPts val="0"/>
              </a:spcAft>
              <a:buSzPts val="1400"/>
              <a:buFont typeface="Lato"/>
              <a:buChar char="●"/>
            </a:pPr>
            <a:r>
              <a:rPr lang="en">
                <a:latin typeface="Lato"/>
                <a:ea typeface="Lato"/>
                <a:cs typeface="Lato"/>
                <a:sym typeface="Lato"/>
              </a:rPr>
              <a:t>Evaluating model performance based on </a:t>
            </a:r>
            <a:r>
              <a:rPr i="1" lang="en">
                <a:latin typeface="Lato"/>
                <a:ea typeface="Lato"/>
                <a:cs typeface="Lato"/>
                <a:sym typeface="Lato"/>
              </a:rPr>
              <a:t>accuracy</a:t>
            </a:r>
            <a:endParaRPr>
              <a:latin typeface="Lato"/>
              <a:ea typeface="Lato"/>
              <a:cs typeface="Lato"/>
              <a:sym typeface="Lato"/>
            </a:endParaRPr>
          </a:p>
          <a:p>
            <a:pPr indent="-203200" lvl="1" marL="400050" rtl="0" algn="l">
              <a:lnSpc>
                <a:spcPct val="150000"/>
              </a:lnSpc>
              <a:spcBef>
                <a:spcPts val="0"/>
              </a:spcBef>
              <a:spcAft>
                <a:spcPts val="0"/>
              </a:spcAft>
              <a:buSzPts val="1400"/>
              <a:buFont typeface="Lato"/>
              <a:buChar char="○"/>
            </a:pPr>
            <a:r>
              <a:rPr lang="en">
                <a:latin typeface="Lato"/>
                <a:ea typeface="Lato"/>
                <a:cs typeface="Lato"/>
                <a:sym typeface="Lato"/>
              </a:rPr>
              <a:t>Precision and recall can be helpful at the </a:t>
            </a:r>
            <a:r>
              <a:rPr lang="en">
                <a:latin typeface="Lato"/>
                <a:ea typeface="Lato"/>
                <a:cs typeface="Lato"/>
                <a:sym typeface="Lato"/>
              </a:rPr>
              <a:t>class</a:t>
            </a:r>
            <a:r>
              <a:rPr lang="en">
                <a:latin typeface="Lato"/>
                <a:ea typeface="Lato"/>
                <a:cs typeface="Lato"/>
                <a:sym typeface="Lato"/>
              </a:rPr>
              <a:t> level but becomes complex to produce at the model-level when evaluating 24 classes  </a:t>
            </a:r>
            <a:endParaRPr>
              <a:latin typeface="Lato"/>
              <a:ea typeface="Lato"/>
              <a:cs typeface="Lato"/>
              <a:sym typeface="Lato"/>
            </a:endParaRPr>
          </a:p>
          <a:p>
            <a:pPr indent="-203200" lvl="0" marL="114300" rtl="0" algn="l">
              <a:lnSpc>
                <a:spcPct val="150000"/>
              </a:lnSpc>
              <a:spcBef>
                <a:spcPts val="0"/>
              </a:spcBef>
              <a:spcAft>
                <a:spcPts val="0"/>
              </a:spcAft>
              <a:buSzPts val="1400"/>
              <a:buFont typeface="Lato"/>
              <a:buChar char="●"/>
            </a:pPr>
            <a:r>
              <a:rPr lang="en">
                <a:latin typeface="Lato"/>
                <a:ea typeface="Lato"/>
                <a:cs typeface="Lato"/>
                <a:sym typeface="Lato"/>
              </a:rPr>
              <a:t>Diminishing accuracy returns were observed as we increased the </a:t>
            </a:r>
            <a:r>
              <a:rPr i="1" lang="en">
                <a:latin typeface="Lato"/>
                <a:ea typeface="Lato"/>
                <a:cs typeface="Lato"/>
                <a:sym typeface="Lato"/>
              </a:rPr>
              <a:t>k</a:t>
            </a:r>
            <a:r>
              <a:rPr lang="en">
                <a:latin typeface="Lato"/>
                <a:ea typeface="Lato"/>
                <a:cs typeface="Lato"/>
                <a:sym typeface="Lato"/>
              </a:rPr>
              <a:t> value from 3 up to 50</a:t>
            </a:r>
            <a:endParaRPr>
              <a:latin typeface="Lato"/>
              <a:ea typeface="Lato"/>
              <a:cs typeface="Lato"/>
              <a:sym typeface="Lato"/>
            </a:endParaRPr>
          </a:p>
          <a:p>
            <a:pPr indent="-203200" lvl="1" marL="400050" rtl="0" algn="l">
              <a:lnSpc>
                <a:spcPct val="150000"/>
              </a:lnSpc>
              <a:spcBef>
                <a:spcPts val="0"/>
              </a:spcBef>
              <a:spcAft>
                <a:spcPts val="0"/>
              </a:spcAft>
              <a:buSzPts val="1400"/>
              <a:buFont typeface="Lato"/>
              <a:buChar char="○"/>
            </a:pPr>
            <a:r>
              <a:rPr i="1" lang="en">
                <a:latin typeface="Lato"/>
                <a:ea typeface="Lato"/>
                <a:cs typeface="Lato"/>
                <a:sym typeface="Lato"/>
              </a:rPr>
              <a:t>k</a:t>
            </a:r>
            <a:r>
              <a:rPr lang="en">
                <a:latin typeface="Lato"/>
                <a:ea typeface="Lato"/>
                <a:cs typeface="Lato"/>
                <a:sym typeface="Lato"/>
              </a:rPr>
              <a:t>=3 produced an accuracy score of 99% on the test population while </a:t>
            </a:r>
            <a:r>
              <a:rPr i="1" lang="en">
                <a:latin typeface="Lato"/>
                <a:ea typeface="Lato"/>
                <a:cs typeface="Lato"/>
                <a:sym typeface="Lato"/>
              </a:rPr>
              <a:t>k</a:t>
            </a:r>
            <a:r>
              <a:rPr lang="en">
                <a:latin typeface="Lato"/>
                <a:ea typeface="Lato"/>
                <a:cs typeface="Lato"/>
                <a:sym typeface="Lato"/>
              </a:rPr>
              <a:t>=50 produced just 85% accuracy</a:t>
            </a:r>
            <a:endParaRPr>
              <a:latin typeface="Lato"/>
              <a:ea typeface="Lato"/>
              <a:cs typeface="Lato"/>
              <a:sym typeface="Lato"/>
            </a:endParaRPr>
          </a:p>
        </p:txBody>
      </p:sp>
      <p:pic>
        <p:nvPicPr>
          <p:cNvPr id="413" name="Google Shape;413;p40"/>
          <p:cNvPicPr preferRelativeResize="0"/>
          <p:nvPr/>
        </p:nvPicPr>
        <p:blipFill>
          <a:blip r:embed="rId3">
            <a:alphaModFix/>
          </a:blip>
          <a:stretch>
            <a:fillRect/>
          </a:stretch>
        </p:blipFill>
        <p:spPr>
          <a:xfrm>
            <a:off x="6796850" y="1239825"/>
            <a:ext cx="2295755" cy="3711750"/>
          </a:xfrm>
          <a:prstGeom prst="rect">
            <a:avLst/>
          </a:prstGeom>
          <a:noFill/>
          <a:ln>
            <a:noFill/>
          </a:ln>
        </p:spPr>
      </p:pic>
      <p:pic>
        <p:nvPicPr>
          <p:cNvPr id="414" name="Google Shape;414;p40"/>
          <p:cNvPicPr preferRelativeResize="0"/>
          <p:nvPr/>
        </p:nvPicPr>
        <p:blipFill>
          <a:blip r:embed="rId4">
            <a:alphaModFix/>
          </a:blip>
          <a:stretch>
            <a:fillRect/>
          </a:stretch>
        </p:blipFill>
        <p:spPr>
          <a:xfrm>
            <a:off x="4193175" y="1173232"/>
            <a:ext cx="2585300" cy="2370292"/>
          </a:xfrm>
          <a:prstGeom prst="rect">
            <a:avLst/>
          </a:prstGeom>
          <a:noFill/>
          <a:ln>
            <a:noFill/>
          </a:ln>
        </p:spPr>
      </p:pic>
      <p:pic>
        <p:nvPicPr>
          <p:cNvPr id="415" name="Google Shape;415;p40"/>
          <p:cNvPicPr preferRelativeResize="0"/>
          <p:nvPr/>
        </p:nvPicPr>
        <p:blipFill>
          <a:blip r:embed="rId5">
            <a:alphaModFix/>
          </a:blip>
          <a:stretch>
            <a:fillRect/>
          </a:stretch>
        </p:blipFill>
        <p:spPr>
          <a:xfrm>
            <a:off x="4354277" y="3543525"/>
            <a:ext cx="2227598" cy="1599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41"/>
          <p:cNvSpPr txBox="1"/>
          <p:nvPr>
            <p:ph type="title"/>
          </p:nvPr>
        </p:nvSpPr>
        <p:spPr>
          <a:xfrm>
            <a:off x="196600" y="556650"/>
            <a:ext cx="8508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Model I - K Nearest Neighbors - Areas for Improvement</a:t>
            </a:r>
            <a:endParaRPr b="0">
              <a:latin typeface="Roboto"/>
              <a:ea typeface="Roboto"/>
              <a:cs typeface="Roboto"/>
              <a:sym typeface="Roboto"/>
            </a:endParaRPr>
          </a:p>
        </p:txBody>
      </p:sp>
      <p:sp>
        <p:nvSpPr>
          <p:cNvPr id="421" name="Google Shape;421;p41"/>
          <p:cNvSpPr txBox="1"/>
          <p:nvPr/>
        </p:nvSpPr>
        <p:spPr>
          <a:xfrm>
            <a:off x="196600" y="1279350"/>
            <a:ext cx="8594400" cy="1046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Dataset is extremely uniform - opportunity to introduce variation during preprocessing</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Experimentation with different distance functions</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Further development of better dimensionality reduction methods</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pic>
        <p:nvPicPr>
          <p:cNvPr id="426" name="Google Shape;426;p42"/>
          <p:cNvPicPr preferRelativeResize="0"/>
          <p:nvPr/>
        </p:nvPicPr>
        <p:blipFill rotWithShape="1">
          <a:blip r:embed="rId3">
            <a:alphaModFix/>
          </a:blip>
          <a:srcRect b="7834" l="0" r="0" t="7834"/>
          <a:stretch/>
        </p:blipFill>
        <p:spPr>
          <a:xfrm>
            <a:off x="0" y="0"/>
            <a:ext cx="9144003" cy="5143499"/>
          </a:xfrm>
          <a:prstGeom prst="rect">
            <a:avLst/>
          </a:prstGeom>
          <a:noFill/>
          <a:ln>
            <a:noFill/>
          </a:ln>
        </p:spPr>
      </p:pic>
      <p:sp>
        <p:nvSpPr>
          <p:cNvPr id="427" name="Google Shape;427;p42"/>
          <p:cNvSpPr/>
          <p:nvPr/>
        </p:nvSpPr>
        <p:spPr>
          <a:xfrm>
            <a:off x="17775" y="0"/>
            <a:ext cx="9126300" cy="5143500"/>
          </a:xfrm>
          <a:prstGeom prst="rect">
            <a:avLst/>
          </a:prstGeom>
          <a:solidFill>
            <a:srgbClr val="000000">
              <a:alpha val="7374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2"/>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Upcoming Model Development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43"/>
          <p:cNvSpPr txBox="1"/>
          <p:nvPr>
            <p:ph type="title"/>
          </p:nvPr>
        </p:nvSpPr>
        <p:spPr>
          <a:xfrm>
            <a:off x="196600" y="556650"/>
            <a:ext cx="4375500" cy="57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latin typeface="Roboto"/>
                <a:ea typeface="Roboto"/>
                <a:cs typeface="Roboto"/>
                <a:sym typeface="Roboto"/>
              </a:rPr>
              <a:t>Model II - Convolutional Neural Network (CNN)</a:t>
            </a:r>
            <a:endParaRPr b="0" sz="1400">
              <a:latin typeface="Roboto"/>
              <a:ea typeface="Roboto"/>
              <a:cs typeface="Roboto"/>
              <a:sym typeface="Roboto"/>
            </a:endParaRPr>
          </a:p>
        </p:txBody>
      </p:sp>
      <p:cxnSp>
        <p:nvCxnSpPr>
          <p:cNvPr id="434" name="Google Shape;434;p43"/>
          <p:cNvCxnSpPr/>
          <p:nvPr/>
        </p:nvCxnSpPr>
        <p:spPr>
          <a:xfrm>
            <a:off x="4572000" y="1590825"/>
            <a:ext cx="0" cy="2942700"/>
          </a:xfrm>
          <a:prstGeom prst="straightConnector1">
            <a:avLst/>
          </a:prstGeom>
          <a:noFill/>
          <a:ln cap="flat" cmpd="sng" w="9525">
            <a:solidFill>
              <a:srgbClr val="9E9E9E"/>
            </a:solidFill>
            <a:prstDash val="solid"/>
            <a:round/>
            <a:headEnd len="med" w="med" type="none"/>
            <a:tailEnd len="med" w="med" type="none"/>
          </a:ln>
        </p:spPr>
      </p:cxnSp>
      <p:sp>
        <p:nvSpPr>
          <p:cNvPr id="435" name="Google Shape;435;p43"/>
          <p:cNvSpPr txBox="1"/>
          <p:nvPr>
            <p:ph type="title"/>
          </p:nvPr>
        </p:nvSpPr>
        <p:spPr>
          <a:xfrm>
            <a:off x="4572000" y="556650"/>
            <a:ext cx="4375500" cy="57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latin typeface="Roboto"/>
                <a:ea typeface="Roboto"/>
                <a:cs typeface="Roboto"/>
                <a:sym typeface="Roboto"/>
              </a:rPr>
              <a:t>Model II - Convolutional Neural Network (CNN)</a:t>
            </a:r>
            <a:endParaRPr b="0" sz="1400">
              <a:latin typeface="Roboto"/>
              <a:ea typeface="Roboto"/>
              <a:cs typeface="Roboto"/>
              <a:sym typeface="Roboto"/>
            </a:endParaRPr>
          </a:p>
          <a:p>
            <a:pPr indent="0" lvl="0" marL="0" rtl="0" algn="ctr">
              <a:spcBef>
                <a:spcPts val="0"/>
              </a:spcBef>
              <a:spcAft>
                <a:spcPts val="0"/>
              </a:spcAft>
              <a:buNone/>
            </a:pPr>
            <a:r>
              <a:rPr b="0" i="1" lang="en" sz="1400">
                <a:latin typeface="Roboto"/>
                <a:ea typeface="Roboto"/>
                <a:cs typeface="Roboto"/>
                <a:sym typeface="Roboto"/>
              </a:rPr>
              <a:t>With Transfer Learning</a:t>
            </a:r>
            <a:endParaRPr b="0" i="1" sz="1400">
              <a:latin typeface="Roboto"/>
              <a:ea typeface="Roboto"/>
              <a:cs typeface="Roboto"/>
              <a:sym typeface="Roboto"/>
            </a:endParaRPr>
          </a:p>
        </p:txBody>
      </p:sp>
      <p:sp>
        <p:nvSpPr>
          <p:cNvPr id="436" name="Google Shape;436;p43"/>
          <p:cNvSpPr txBox="1"/>
          <p:nvPr/>
        </p:nvSpPr>
        <p:spPr>
          <a:xfrm>
            <a:off x="240750" y="1630600"/>
            <a:ext cx="40929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We plan on implementing a CNN with </a:t>
            </a:r>
            <a:r>
              <a:rPr lang="en">
                <a:latin typeface="Lato"/>
                <a:ea typeface="Lato"/>
                <a:cs typeface="Lato"/>
                <a:sym typeface="Lato"/>
              </a:rPr>
              <a:t>at least</a:t>
            </a:r>
            <a:r>
              <a:rPr lang="en">
                <a:latin typeface="Lato"/>
                <a:ea typeface="Lato"/>
                <a:cs typeface="Lato"/>
                <a:sym typeface="Lato"/>
              </a:rPr>
              <a:t> 2 Convolutional ReLu layers that will apply max pooling after each</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We plan on e</a:t>
            </a:r>
            <a:r>
              <a:rPr lang="en">
                <a:latin typeface="Lato"/>
                <a:ea typeface="Lato"/>
                <a:cs typeface="Lato"/>
                <a:sym typeface="Lato"/>
              </a:rPr>
              <a:t>xperimenting</a:t>
            </a:r>
            <a:r>
              <a:rPr lang="en">
                <a:latin typeface="Lato"/>
                <a:ea typeface="Lato"/>
                <a:cs typeface="Lato"/>
                <a:sym typeface="Lato"/>
              </a:rPr>
              <a:t> with Kernel size at each layer using either 5x5 or 3x3 as well as the amount of padding</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We plan on </a:t>
            </a:r>
            <a:r>
              <a:rPr lang="en">
                <a:latin typeface="Lato"/>
                <a:ea typeface="Lato"/>
                <a:cs typeface="Lato"/>
                <a:sym typeface="Lato"/>
              </a:rPr>
              <a:t>experimenting</a:t>
            </a:r>
            <a:r>
              <a:rPr lang="en">
                <a:latin typeface="Lato"/>
                <a:ea typeface="Lato"/>
                <a:cs typeface="Lato"/>
                <a:sym typeface="Lato"/>
              </a:rPr>
              <a:t> with the dropout rate as well</a:t>
            </a:r>
            <a:endParaRPr>
              <a:latin typeface="Lato"/>
              <a:ea typeface="Lato"/>
              <a:cs typeface="Lato"/>
              <a:sym typeface="Lato"/>
            </a:endParaRPr>
          </a:p>
        </p:txBody>
      </p:sp>
      <p:pic>
        <p:nvPicPr>
          <p:cNvPr id="437" name="Google Shape;437;p43"/>
          <p:cNvPicPr preferRelativeResize="0"/>
          <p:nvPr/>
        </p:nvPicPr>
        <p:blipFill>
          <a:blip r:embed="rId3">
            <a:alphaModFix/>
          </a:blip>
          <a:stretch>
            <a:fillRect/>
          </a:stretch>
        </p:blipFill>
        <p:spPr>
          <a:xfrm>
            <a:off x="1883451" y="3326850"/>
            <a:ext cx="5377101" cy="1816650"/>
          </a:xfrm>
          <a:prstGeom prst="rect">
            <a:avLst/>
          </a:prstGeom>
          <a:noFill/>
          <a:ln>
            <a:noFill/>
          </a:ln>
        </p:spPr>
      </p:pic>
      <p:sp>
        <p:nvSpPr>
          <p:cNvPr id="438" name="Google Shape;438;p43"/>
          <p:cNvSpPr txBox="1"/>
          <p:nvPr/>
        </p:nvSpPr>
        <p:spPr>
          <a:xfrm>
            <a:off x="4694825" y="1630600"/>
            <a:ext cx="4375500" cy="1940100"/>
          </a:xfrm>
          <a:prstGeom prst="rect">
            <a:avLst/>
          </a:prstGeom>
          <a:noFill/>
          <a:ln>
            <a:noFill/>
          </a:ln>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Font typeface="Lato"/>
              <a:buChar char="●"/>
            </a:pPr>
            <a:r>
              <a:rPr lang="en">
                <a:latin typeface="Lato"/>
                <a:ea typeface="Lato"/>
                <a:cs typeface="Lato"/>
                <a:sym typeface="Lato"/>
              </a:rPr>
              <a:t>We have identified CNN weights that have been trained based on a 16-layer deep pre-trained CNN that achieved 97% accuracy for an ASL alphabet dataset </a:t>
            </a:r>
            <a:endParaRPr>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
                <a:latin typeface="Lato"/>
                <a:ea typeface="Lato"/>
                <a:cs typeface="Lato"/>
                <a:sym typeface="Lato"/>
              </a:rPr>
              <a:t>This will allow us to focus on the very last fully connected layers to try and achieve optimum accuracy</a:t>
            </a: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1"/>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a:t>
            </a:r>
            <a:endParaRPr/>
          </a:p>
        </p:txBody>
      </p:sp>
      <p:sp>
        <p:nvSpPr>
          <p:cNvPr id="242" name="Google Shape;242;p31"/>
          <p:cNvSpPr txBox="1"/>
          <p:nvPr/>
        </p:nvSpPr>
        <p:spPr>
          <a:xfrm>
            <a:off x="118575" y="2138525"/>
            <a:ext cx="3011700" cy="109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800">
                <a:solidFill>
                  <a:schemeClr val="dk1"/>
                </a:solidFill>
                <a:latin typeface="Roboto"/>
                <a:ea typeface="Roboto"/>
                <a:cs typeface="Roboto"/>
                <a:sym typeface="Roboto"/>
              </a:rPr>
              <a:t>4,600,000 million</a:t>
            </a:r>
            <a:r>
              <a:rPr lang="en" sz="1800">
                <a:solidFill>
                  <a:schemeClr val="lt2"/>
                </a:solidFill>
                <a:latin typeface="Roboto"/>
                <a:ea typeface="Roboto"/>
                <a:cs typeface="Roboto"/>
                <a:sym typeface="Roboto"/>
              </a:rPr>
              <a:t> Americans report having disabling hearing loss</a:t>
            </a:r>
            <a:endParaRPr sz="1800">
              <a:solidFill>
                <a:schemeClr val="lt2"/>
              </a:solidFill>
              <a:latin typeface="Roboto"/>
              <a:ea typeface="Roboto"/>
              <a:cs typeface="Roboto"/>
              <a:sym typeface="Roboto"/>
            </a:endParaRPr>
          </a:p>
        </p:txBody>
      </p:sp>
      <p:sp>
        <p:nvSpPr>
          <p:cNvPr id="243" name="Google Shape;243;p31"/>
          <p:cNvSpPr txBox="1"/>
          <p:nvPr/>
        </p:nvSpPr>
        <p:spPr>
          <a:xfrm>
            <a:off x="348550" y="4465225"/>
            <a:ext cx="8579100" cy="46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1800">
                <a:solidFill>
                  <a:schemeClr val="lt2"/>
                </a:solidFill>
                <a:latin typeface="Roboto"/>
                <a:ea typeface="Roboto"/>
                <a:cs typeface="Roboto"/>
                <a:sym typeface="Roboto"/>
              </a:rPr>
              <a:t>Those with hearing disabilities have an extreme communication disadvantage</a:t>
            </a:r>
            <a:endParaRPr b="1"/>
          </a:p>
        </p:txBody>
      </p:sp>
      <p:sp>
        <p:nvSpPr>
          <p:cNvPr id="244" name="Google Shape;244;p31"/>
          <p:cNvSpPr/>
          <p:nvPr/>
        </p:nvSpPr>
        <p:spPr>
          <a:xfrm>
            <a:off x="3217011" y="161213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1"/>
          <p:cNvSpPr/>
          <p:nvPr/>
        </p:nvSpPr>
        <p:spPr>
          <a:xfrm>
            <a:off x="3461199" y="161213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1"/>
          <p:cNvSpPr/>
          <p:nvPr/>
        </p:nvSpPr>
        <p:spPr>
          <a:xfrm>
            <a:off x="3705388" y="161213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1"/>
          <p:cNvSpPr/>
          <p:nvPr/>
        </p:nvSpPr>
        <p:spPr>
          <a:xfrm>
            <a:off x="3949574" y="161213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1"/>
          <p:cNvSpPr/>
          <p:nvPr/>
        </p:nvSpPr>
        <p:spPr>
          <a:xfrm>
            <a:off x="4193762"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1"/>
          <p:cNvSpPr/>
          <p:nvPr/>
        </p:nvSpPr>
        <p:spPr>
          <a:xfrm>
            <a:off x="4437951"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1"/>
          <p:cNvSpPr/>
          <p:nvPr/>
        </p:nvSpPr>
        <p:spPr>
          <a:xfrm>
            <a:off x="4682137"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1"/>
          <p:cNvSpPr/>
          <p:nvPr/>
        </p:nvSpPr>
        <p:spPr>
          <a:xfrm>
            <a:off x="4926326"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p:nvPr/>
        </p:nvSpPr>
        <p:spPr>
          <a:xfrm>
            <a:off x="5170514"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5414700"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3217011" y="1856323"/>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1"/>
          <p:cNvSpPr/>
          <p:nvPr/>
        </p:nvSpPr>
        <p:spPr>
          <a:xfrm>
            <a:off x="3461199" y="1856323"/>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1"/>
          <p:cNvSpPr/>
          <p:nvPr/>
        </p:nvSpPr>
        <p:spPr>
          <a:xfrm>
            <a:off x="3705388" y="185633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1"/>
          <p:cNvSpPr/>
          <p:nvPr/>
        </p:nvSpPr>
        <p:spPr>
          <a:xfrm>
            <a:off x="3949574" y="1856323"/>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1"/>
          <p:cNvSpPr/>
          <p:nvPr/>
        </p:nvSpPr>
        <p:spPr>
          <a:xfrm>
            <a:off x="4193762"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1"/>
          <p:cNvSpPr/>
          <p:nvPr/>
        </p:nvSpPr>
        <p:spPr>
          <a:xfrm>
            <a:off x="4437951"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1"/>
          <p:cNvSpPr/>
          <p:nvPr/>
        </p:nvSpPr>
        <p:spPr>
          <a:xfrm>
            <a:off x="4682137"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1"/>
          <p:cNvSpPr/>
          <p:nvPr/>
        </p:nvSpPr>
        <p:spPr>
          <a:xfrm>
            <a:off x="4926326"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p:nvPr/>
        </p:nvSpPr>
        <p:spPr>
          <a:xfrm>
            <a:off x="5170514"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1"/>
          <p:cNvSpPr/>
          <p:nvPr/>
        </p:nvSpPr>
        <p:spPr>
          <a:xfrm>
            <a:off x="5414700"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1"/>
          <p:cNvSpPr/>
          <p:nvPr/>
        </p:nvSpPr>
        <p:spPr>
          <a:xfrm>
            <a:off x="3217011" y="2100511"/>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1"/>
          <p:cNvSpPr/>
          <p:nvPr/>
        </p:nvSpPr>
        <p:spPr>
          <a:xfrm>
            <a:off x="3461199" y="2100511"/>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1"/>
          <p:cNvSpPr/>
          <p:nvPr/>
        </p:nvSpPr>
        <p:spPr>
          <a:xfrm>
            <a:off x="3705388" y="2100511"/>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a:off x="3949574" y="2100511"/>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a:off x="4193762"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a:off x="4437951"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4682137"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a:off x="4926326"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a:off x="5170514"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a:off x="5414700"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3217011" y="2344699"/>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3461199" y="2344699"/>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3705388" y="2344699"/>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a:off x="3949574" y="2344699"/>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4193762"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4437951"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4682137"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4926326"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5170514"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5414700"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3217011"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3461199"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3705388"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3949574"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4193762"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4437951"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4682137"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4926326"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5170514"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5414700"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3217011"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3461199"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3705388"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3949574"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4193762"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4437951" y="2833075"/>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4682137" y="2833075"/>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4926326" y="2833075"/>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5170514" y="2833075"/>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5414700" y="2833075"/>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3217011"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3461199"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3705388"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3949574"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4193762"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4437951" y="3077262"/>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4682137" y="3077262"/>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4926326" y="3077262"/>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5170514" y="3077262"/>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5414700" y="3077262"/>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3217011"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3461199"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3705388"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3949574"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4193762"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p:nvPr/>
        </p:nvSpPr>
        <p:spPr>
          <a:xfrm>
            <a:off x="4437951" y="3321450"/>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4682137" y="3321450"/>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4926326" y="3321450"/>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5170514" y="3321450"/>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5414700" y="3321450"/>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3217011"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3461199"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3705388"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3949574"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4193762"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4437951" y="3565638"/>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4682137" y="3565638"/>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4926326" y="3565638"/>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5170514" y="3565638"/>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5414700" y="3565638"/>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3217011"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3461199"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3705388"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3949574"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4193762"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4437951" y="380982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4682137" y="380982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4926326" y="380982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5170514" y="380982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5414700" y="3809826"/>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txBox="1"/>
          <p:nvPr/>
        </p:nvSpPr>
        <p:spPr>
          <a:xfrm>
            <a:off x="5978750" y="2297825"/>
            <a:ext cx="30000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800">
                <a:solidFill>
                  <a:schemeClr val="lt2"/>
                </a:solidFill>
                <a:latin typeface="Roboto"/>
                <a:ea typeface="Roboto"/>
                <a:cs typeface="Roboto"/>
                <a:sym typeface="Roboto"/>
              </a:rPr>
              <a:t>Only </a:t>
            </a:r>
            <a:r>
              <a:rPr lang="en" sz="1800">
                <a:solidFill>
                  <a:srgbClr val="EB5600"/>
                </a:solidFill>
                <a:latin typeface="Roboto"/>
                <a:ea typeface="Roboto"/>
                <a:cs typeface="Roboto"/>
                <a:sym typeface="Roboto"/>
              </a:rPr>
              <a:t>500,000</a:t>
            </a:r>
            <a:r>
              <a:rPr lang="en" sz="1800">
                <a:solidFill>
                  <a:schemeClr val="lt2"/>
                </a:solidFill>
                <a:latin typeface="Roboto"/>
                <a:ea typeface="Roboto"/>
                <a:cs typeface="Roboto"/>
                <a:sym typeface="Roboto"/>
              </a:rPr>
              <a:t> Americans use ASL</a:t>
            </a:r>
            <a:endParaRPr sz="1800">
              <a:solidFill>
                <a:schemeClr val="lt2"/>
              </a:solidFill>
              <a:latin typeface="Roboto"/>
              <a:ea typeface="Roboto"/>
              <a:cs typeface="Roboto"/>
              <a:sym typeface="Roboto"/>
            </a:endParaRPr>
          </a:p>
        </p:txBody>
      </p:sp>
      <p:sp>
        <p:nvSpPr>
          <p:cNvPr id="345" name="Google Shape;345;p31"/>
          <p:cNvSpPr txBox="1"/>
          <p:nvPr/>
        </p:nvSpPr>
        <p:spPr>
          <a:xfrm>
            <a:off x="7820575" y="2638975"/>
            <a:ext cx="1329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rgbClr val="737373"/>
                </a:solidFill>
                <a:latin typeface="Roboto"/>
                <a:ea typeface="Roboto"/>
                <a:cs typeface="Roboto"/>
                <a:sym typeface="Roboto"/>
              </a:rPr>
              <a:t>2</a:t>
            </a:r>
            <a:endParaRPr sz="700">
              <a:solidFill>
                <a:srgbClr val="737373"/>
              </a:solidFill>
              <a:latin typeface="Roboto"/>
              <a:ea typeface="Roboto"/>
              <a:cs typeface="Roboto"/>
              <a:sym typeface="Roboto"/>
            </a:endParaRPr>
          </a:p>
        </p:txBody>
      </p:sp>
      <p:sp>
        <p:nvSpPr>
          <p:cNvPr id="346" name="Google Shape;346;p31"/>
          <p:cNvSpPr txBox="1"/>
          <p:nvPr/>
        </p:nvSpPr>
        <p:spPr>
          <a:xfrm>
            <a:off x="86275" y="4911225"/>
            <a:ext cx="9057900" cy="338700"/>
          </a:xfrm>
          <a:prstGeom prst="rect">
            <a:avLst/>
          </a:prstGeom>
          <a:noFill/>
          <a:ln>
            <a:noFill/>
          </a:ln>
        </p:spPr>
        <p:txBody>
          <a:bodyPr anchorCtr="0" anchor="t" bIns="91425" lIns="91425" spcFirstLastPara="1" rIns="91425" wrap="square" tIns="91425">
            <a:spAutoFit/>
          </a:bodyPr>
          <a:lstStyle/>
          <a:p>
            <a:pPr indent="-88900" lvl="0" marL="114300" rtl="0" algn="l">
              <a:spcBef>
                <a:spcPts val="0"/>
              </a:spcBef>
              <a:spcAft>
                <a:spcPts val="0"/>
              </a:spcAft>
              <a:buSzPts val="500"/>
              <a:buFont typeface="Roboto"/>
              <a:buAutoNum type="arabicPeriod"/>
            </a:pPr>
            <a:r>
              <a:rPr lang="en" sz="500">
                <a:latin typeface="Roboto"/>
                <a:ea typeface="Roboto"/>
                <a:cs typeface="Roboto"/>
                <a:sym typeface="Roboto"/>
              </a:rPr>
              <a:t>U.S. Department of Health and Human Services. (n.d.). Quick statistics about hearing. National Institute of Deafness and Other Communication Disorders. Retrieved May 5, 2022, from https://www.nidcd.nih.gov/health/statistics/quick-statistics-hearing </a:t>
            </a:r>
            <a:endParaRPr sz="500">
              <a:latin typeface="Roboto"/>
              <a:ea typeface="Roboto"/>
              <a:cs typeface="Roboto"/>
              <a:sym typeface="Roboto"/>
            </a:endParaRPr>
          </a:p>
          <a:p>
            <a:pPr indent="0" lvl="0" marL="0" rtl="0" algn="l">
              <a:spcBef>
                <a:spcPts val="0"/>
              </a:spcBef>
              <a:spcAft>
                <a:spcPts val="0"/>
              </a:spcAft>
              <a:buNone/>
            </a:pPr>
            <a:r>
              <a:rPr lang="en" sz="500">
                <a:latin typeface="Roboto"/>
                <a:ea typeface="Roboto"/>
                <a:cs typeface="Roboto"/>
                <a:sym typeface="Roboto"/>
              </a:rPr>
              <a:t>2.    Mitchell, Ross; Young, Travas; Bachleda, Bellamie; Karchmer, Michael (2006). "How Many People Use ASL in the United States?: Why Estimates Need Updating" (PDF). Sign Language Studies. 6 (3). ISSN 0302-1475. Retrieved November 27, 2012.</a:t>
            </a:r>
            <a:endParaRPr sz="500">
              <a:latin typeface="Roboto"/>
              <a:ea typeface="Roboto"/>
              <a:cs typeface="Roboto"/>
              <a:sym typeface="Roboto"/>
            </a:endParaRPr>
          </a:p>
        </p:txBody>
      </p:sp>
      <p:sp>
        <p:nvSpPr>
          <p:cNvPr id="347" name="Google Shape;347;p31"/>
          <p:cNvSpPr txBox="1"/>
          <p:nvPr/>
        </p:nvSpPr>
        <p:spPr>
          <a:xfrm>
            <a:off x="2638975" y="2791375"/>
            <a:ext cx="1329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rgbClr val="737373"/>
                </a:solidFill>
                <a:latin typeface="Roboto"/>
                <a:ea typeface="Roboto"/>
                <a:cs typeface="Roboto"/>
                <a:sym typeface="Roboto"/>
              </a:rPr>
              <a:t>1</a:t>
            </a:r>
            <a:endParaRPr sz="700">
              <a:solidFill>
                <a:srgbClr val="737373"/>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alpha val="73740"/>
          </a:srgbClr>
        </a:solidFill>
      </p:bgPr>
    </p:bg>
    <p:spTree>
      <p:nvGrpSpPr>
        <p:cNvPr id="351" name="Shape 351"/>
        <p:cNvGrpSpPr/>
        <p:nvPr/>
      </p:nvGrpSpPr>
      <p:grpSpPr>
        <a:xfrm>
          <a:off x="0" y="0"/>
          <a:ext cx="0" cy="0"/>
          <a:chOff x="0" y="0"/>
          <a:chExt cx="0" cy="0"/>
        </a:xfrm>
      </p:grpSpPr>
      <p:pic>
        <p:nvPicPr>
          <p:cNvPr id="352" name="Google Shape;352;p32"/>
          <p:cNvPicPr preferRelativeResize="0"/>
          <p:nvPr/>
        </p:nvPicPr>
        <p:blipFill rotWithShape="1">
          <a:blip r:embed="rId3">
            <a:alphaModFix/>
          </a:blip>
          <a:srcRect b="0" l="5332" r="5341" t="0"/>
          <a:stretch/>
        </p:blipFill>
        <p:spPr>
          <a:xfrm>
            <a:off x="17775" y="0"/>
            <a:ext cx="4567576" cy="5143500"/>
          </a:xfrm>
          <a:prstGeom prst="rect">
            <a:avLst/>
          </a:prstGeom>
          <a:noFill/>
          <a:ln>
            <a:noFill/>
          </a:ln>
        </p:spPr>
      </p:pic>
      <p:sp>
        <p:nvSpPr>
          <p:cNvPr id="353" name="Google Shape;353;p32"/>
          <p:cNvSpPr/>
          <p:nvPr/>
        </p:nvSpPr>
        <p:spPr>
          <a:xfrm>
            <a:off x="17775" y="0"/>
            <a:ext cx="4572000" cy="5143500"/>
          </a:xfrm>
          <a:prstGeom prst="rect">
            <a:avLst/>
          </a:prstGeom>
          <a:solidFill>
            <a:srgbClr val="000000">
              <a:alpha val="7374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2"/>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355" name="Google Shape;355;p3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4200"/>
              <a:t>Using Computer </a:t>
            </a:r>
            <a:r>
              <a:rPr lang="en" sz="4200">
                <a:solidFill>
                  <a:schemeClr val="dk1"/>
                </a:solidFill>
              </a:rPr>
              <a:t>Vision</a:t>
            </a:r>
            <a:endParaRPr sz="4200">
              <a:solidFill>
                <a:schemeClr val="dk1"/>
              </a:solidFill>
            </a:endParaRPr>
          </a:p>
          <a:p>
            <a:pPr indent="0" lvl="0" marL="0" rtl="0" algn="l">
              <a:lnSpc>
                <a:spcPct val="100000"/>
              </a:lnSpc>
              <a:spcBef>
                <a:spcPts val="0"/>
              </a:spcBef>
              <a:spcAft>
                <a:spcPts val="0"/>
              </a:spcAft>
              <a:buNone/>
            </a:pPr>
            <a:r>
              <a:t/>
            </a:r>
            <a:endParaRPr sz="4200">
              <a:solidFill>
                <a:schemeClr val="dk1"/>
              </a:solidFill>
            </a:endParaRPr>
          </a:p>
          <a:p>
            <a:pPr indent="0" lvl="0" marL="0" rtl="0" algn="l">
              <a:lnSpc>
                <a:spcPct val="100000"/>
              </a:lnSpc>
              <a:spcBef>
                <a:spcPts val="0"/>
              </a:spcBef>
              <a:spcAft>
                <a:spcPts val="0"/>
              </a:spcAft>
              <a:buNone/>
            </a:pPr>
            <a:r>
              <a:rPr lang="en" sz="4200"/>
              <a:t>To Serve Those Hard of </a:t>
            </a:r>
            <a:r>
              <a:rPr lang="en" sz="4200">
                <a:solidFill>
                  <a:schemeClr val="dk1"/>
                </a:solidFill>
              </a:rPr>
              <a:t>Hearing</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3"/>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Recap</a:t>
            </a:r>
            <a:endParaRPr b="0">
              <a:latin typeface="Roboto"/>
              <a:ea typeface="Roboto"/>
              <a:cs typeface="Roboto"/>
              <a:sym typeface="Roboto"/>
            </a:endParaRPr>
          </a:p>
        </p:txBody>
      </p:sp>
      <p:graphicFrame>
        <p:nvGraphicFramePr>
          <p:cNvPr id="361" name="Google Shape;361;p33"/>
          <p:cNvGraphicFramePr/>
          <p:nvPr/>
        </p:nvGraphicFramePr>
        <p:xfrm>
          <a:off x="730025" y="1916425"/>
          <a:ext cx="3000000" cy="3000000"/>
        </p:xfrm>
        <a:graphic>
          <a:graphicData uri="http://schemas.openxmlformats.org/drawingml/2006/table">
            <a:tbl>
              <a:tblPr>
                <a:noFill/>
                <a:tableStyleId>{10052D31-201B-4646-A424-20A6165E7938}</a:tableStyleId>
              </a:tblPr>
              <a:tblGrid>
                <a:gridCol w="478175"/>
                <a:gridCol w="5439150"/>
                <a:gridCol w="1358375"/>
              </a:tblGrid>
              <a:tr h="178100">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1</a:t>
                      </a:r>
                      <a:endParaRPr b="1" sz="1000">
                        <a:solidFill>
                          <a:srgbClr val="4A86E8"/>
                        </a:solidFill>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lnSpc>
                          <a:spcPct val="115000"/>
                        </a:lnSpc>
                        <a:spcBef>
                          <a:spcPts val="0"/>
                        </a:spcBef>
                        <a:spcAft>
                          <a:spcPts val="1600"/>
                        </a:spcAft>
                        <a:buNone/>
                      </a:pPr>
                      <a:r>
                        <a:rPr b="1" lang="en" sz="1000">
                          <a:solidFill>
                            <a:srgbClr val="4A86E8"/>
                          </a:solidFill>
                          <a:latin typeface="Roboto"/>
                          <a:ea typeface="Roboto"/>
                          <a:cs typeface="Roboto"/>
                          <a:sym typeface="Roboto"/>
                        </a:rPr>
                        <a:t> Compile an Accurate ASL Alphabet Data Set</a:t>
                      </a:r>
                      <a:endParaRPr b="1" sz="1000">
                        <a:solidFill>
                          <a:srgbClr val="4A86E8"/>
                        </a:solidFill>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Complete</a:t>
                      </a:r>
                      <a:endParaRPr b="1" sz="1000">
                        <a:solidFill>
                          <a:srgbClr val="4A86E8"/>
                        </a:solidFill>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1.1</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Record Raw Video Footage of ASL Alphabet Signs</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CCCCCC"/>
                      </a:solidFill>
                      <a:prstDash val="solid"/>
                      <a:round/>
                      <a:headEnd len="sm" w="sm" type="none"/>
                      <a:tailEnd len="sm" w="sm" type="none"/>
                    </a:lnB>
                  </a:tcPr>
                </a:tc>
              </a:tr>
              <a:tr h="178100">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2</a:t>
                      </a:r>
                      <a:endParaRPr b="1" sz="1000">
                        <a:solidFill>
                          <a:srgbClr val="4A86E8"/>
                        </a:solidFill>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Preprocess Data Set To Prepare for Modelling</a:t>
                      </a:r>
                      <a:endParaRPr b="1" sz="1000">
                        <a:solidFill>
                          <a:srgbClr val="4A86E8"/>
                        </a:solidFill>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Complete</a:t>
                      </a:r>
                      <a:endParaRPr b="1" sz="1000">
                        <a:solidFill>
                          <a:srgbClr val="4A86E8"/>
                        </a:solidFill>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2.1</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Split Video Into Still Frames</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2.2</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Normalize Color</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2.3</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Normalize Size</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2.4</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Normalize Resolution</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2.5</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B7B7B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Produce Image Vector CSVs</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B7B7B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B7B7B7"/>
                      </a:solidFill>
                      <a:prstDash val="solid"/>
                      <a:round/>
                      <a:headEnd len="sm" w="sm" type="none"/>
                      <a:tailEnd len="sm" w="sm" type="none"/>
                    </a:lnB>
                  </a:tcPr>
                </a:tc>
              </a:tr>
              <a:tr h="178100">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3</a:t>
                      </a:r>
                      <a:endParaRPr b="1" sz="1000">
                        <a:solidFill>
                          <a:srgbClr val="4A86E8"/>
                        </a:solidFill>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B7B7B7"/>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Exploratory Data Analysis</a:t>
                      </a:r>
                      <a:endParaRPr b="1" sz="1000">
                        <a:solidFill>
                          <a:srgbClr val="4A86E8"/>
                        </a:solidFill>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B7B7B7"/>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Complete</a:t>
                      </a:r>
                      <a:endParaRPr b="1" sz="1000">
                        <a:solidFill>
                          <a:srgbClr val="4A86E8"/>
                        </a:solidFill>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B7B7B7"/>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3.1</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Image Class Balance Analysis</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3.2</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Analysis of the Basic Metrics of Variables</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3.3</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Non-Graphical and Graphical Univariate Analysis</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a:t>
                      </a:r>
                      <a:r>
                        <a:rPr lang="en" sz="1000">
                          <a:latin typeface="Roboto"/>
                          <a:ea typeface="Roboto"/>
                          <a:cs typeface="Roboto"/>
                          <a:sym typeface="Roboto"/>
                        </a:rPr>
                        <a:t>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178100">
                <a:tc>
                  <a:txBody>
                    <a:bodyPr/>
                    <a:lstStyle/>
                    <a:p>
                      <a:pPr indent="0" lvl="0" marL="0" rtl="0" algn="l">
                        <a:spcBef>
                          <a:spcPts val="0"/>
                        </a:spcBef>
                        <a:spcAft>
                          <a:spcPts val="0"/>
                        </a:spcAft>
                        <a:buNone/>
                      </a:pPr>
                      <a:r>
                        <a:rPr lang="en" sz="1000">
                          <a:latin typeface="Roboto"/>
                          <a:ea typeface="Roboto"/>
                          <a:cs typeface="Roboto"/>
                          <a:sym typeface="Roboto"/>
                        </a:rPr>
                        <a:t> 3.4</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Feature Engineering and Analysis</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Roboto"/>
                          <a:ea typeface="Roboto"/>
                          <a:cs typeface="Roboto"/>
                          <a:sym typeface="Roboto"/>
                        </a:rPr>
                        <a:t> </a:t>
                      </a:r>
                      <a:r>
                        <a:rPr lang="en" sz="1000">
                          <a:latin typeface="Roboto"/>
                          <a:ea typeface="Roboto"/>
                          <a:cs typeface="Roboto"/>
                          <a:sym typeface="Roboto"/>
                        </a:rPr>
                        <a:t>Complete</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19050">
                      <a:solidFill>
                        <a:srgbClr val="4A86E8"/>
                      </a:solidFill>
                      <a:prstDash val="solid"/>
                      <a:round/>
                      <a:headEnd len="sm" w="sm" type="none"/>
                      <a:tailEnd len="sm" w="sm" type="none"/>
                    </a:lnB>
                  </a:tcPr>
                </a:tc>
              </a:tr>
              <a:tr h="178100">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4</a:t>
                      </a:r>
                      <a:endParaRPr b="1" sz="1000">
                        <a:solidFill>
                          <a:srgbClr val="4A86E8"/>
                        </a:solidFill>
                        <a:latin typeface="Roboto"/>
                        <a:ea typeface="Roboto"/>
                        <a:cs typeface="Roboto"/>
                        <a:sym typeface="Roboto"/>
                      </a:endParaRPr>
                    </a:p>
                  </a:txBody>
                  <a:tcPr marT="0" marB="0" marR="0" marL="0" anchor="ctr">
                    <a:lnL cap="flat" cmpd="sng" w="19050">
                      <a:solidFill>
                        <a:srgbClr val="4A86E8"/>
                      </a:solidFill>
                      <a:prstDash val="solid"/>
                      <a:round/>
                      <a:headEnd len="sm" w="sm" type="none"/>
                      <a:tailEnd len="sm" w="sm" type="none"/>
                    </a:lnL>
                    <a:lnR cap="flat" cmpd="sng" w="9525">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Develop an ML model capable of learning ASL alphabet</a:t>
                      </a:r>
                      <a:endParaRPr b="1" sz="1000">
                        <a:solidFill>
                          <a:srgbClr val="4A86E8"/>
                        </a:solidFill>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19050">
                      <a:solidFill>
                        <a:srgbClr val="4A86E8"/>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n" sz="1000">
                          <a:solidFill>
                            <a:srgbClr val="4A86E8"/>
                          </a:solidFill>
                          <a:latin typeface="Roboto"/>
                          <a:ea typeface="Roboto"/>
                          <a:cs typeface="Roboto"/>
                          <a:sym typeface="Roboto"/>
                        </a:rPr>
                        <a:t> In Progress</a:t>
                      </a:r>
                      <a:endParaRPr b="1" sz="1000">
                        <a:solidFill>
                          <a:srgbClr val="4A86E8"/>
                        </a:solidFill>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178100">
                <a:tc>
                  <a:txBody>
                    <a:bodyPr/>
                    <a:lstStyle/>
                    <a:p>
                      <a:pPr indent="0" lvl="0" marL="0" rtl="0" algn="l">
                        <a:spcBef>
                          <a:spcPts val="0"/>
                        </a:spcBef>
                        <a:spcAft>
                          <a:spcPts val="0"/>
                        </a:spcAft>
                        <a:buNone/>
                      </a:pPr>
                      <a:r>
                        <a:rPr lang="en" sz="1000">
                          <a:latin typeface="Roboto"/>
                          <a:ea typeface="Roboto"/>
                          <a:cs typeface="Roboto"/>
                          <a:sym typeface="Roboto"/>
                        </a:rPr>
                        <a:t> 4.1</a:t>
                      </a:r>
                      <a:endParaRPr sz="1000">
                        <a:latin typeface="Roboto"/>
                        <a:ea typeface="Roboto"/>
                        <a:cs typeface="Roboto"/>
                        <a:sym typeface="Roboto"/>
                      </a:endParaRPr>
                    </a:p>
                  </a:txBody>
                  <a:tcPr marT="0" marB="0" marR="0" marL="0" anchor="ctr">
                    <a:lnL cap="flat" cmpd="sng" w="19050">
                      <a:solidFill>
                        <a:srgbClr val="4A86E8"/>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000">
                          <a:latin typeface="Roboto"/>
                          <a:ea typeface="Roboto"/>
                          <a:cs typeface="Roboto"/>
                          <a:sym typeface="Roboto"/>
                        </a:rPr>
                        <a:t> Model I: KNN</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000">
                          <a:latin typeface="Roboto"/>
                          <a:ea typeface="Roboto"/>
                          <a:cs typeface="Roboto"/>
                          <a:sym typeface="Roboto"/>
                        </a:rPr>
                        <a:t> In Progress</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19050">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178100">
                <a:tc>
                  <a:txBody>
                    <a:bodyPr/>
                    <a:lstStyle/>
                    <a:p>
                      <a:pPr indent="0" lvl="0" marL="0" rtl="0" algn="l">
                        <a:spcBef>
                          <a:spcPts val="0"/>
                        </a:spcBef>
                        <a:spcAft>
                          <a:spcPts val="0"/>
                        </a:spcAft>
                        <a:buNone/>
                      </a:pPr>
                      <a:r>
                        <a:rPr lang="en" sz="1000">
                          <a:latin typeface="Roboto"/>
                          <a:ea typeface="Roboto"/>
                          <a:cs typeface="Roboto"/>
                          <a:sym typeface="Roboto"/>
                        </a:rPr>
                        <a:t> </a:t>
                      </a:r>
                      <a:r>
                        <a:rPr lang="en" sz="1000">
                          <a:latin typeface="Roboto"/>
                          <a:ea typeface="Roboto"/>
                          <a:cs typeface="Roboto"/>
                          <a:sym typeface="Roboto"/>
                        </a:rPr>
                        <a:t>4.2</a:t>
                      </a:r>
                      <a:endParaRPr sz="1000">
                        <a:latin typeface="Roboto"/>
                        <a:ea typeface="Roboto"/>
                        <a:cs typeface="Roboto"/>
                        <a:sym typeface="Roboto"/>
                      </a:endParaRPr>
                    </a:p>
                  </a:txBody>
                  <a:tcPr marT="0" marB="0" marR="0" marL="0" anchor="ctr">
                    <a:lnL cap="flat" cmpd="sng" w="19050">
                      <a:solidFill>
                        <a:srgbClr val="4A86E8"/>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000">
                          <a:latin typeface="Roboto"/>
                          <a:ea typeface="Roboto"/>
                          <a:cs typeface="Roboto"/>
                          <a:sym typeface="Roboto"/>
                        </a:rPr>
                        <a:t> Model II: CNN</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000">
                          <a:latin typeface="Roboto"/>
                          <a:ea typeface="Roboto"/>
                          <a:cs typeface="Roboto"/>
                          <a:sym typeface="Roboto"/>
                        </a:rPr>
                        <a:t> </a:t>
                      </a:r>
                      <a:r>
                        <a:rPr lang="en" sz="1000">
                          <a:latin typeface="Roboto"/>
                          <a:ea typeface="Roboto"/>
                          <a:cs typeface="Roboto"/>
                          <a:sym typeface="Roboto"/>
                        </a:rPr>
                        <a:t>In Progress</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19050">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FF"/>
                    </a:solidFill>
                  </a:tcPr>
                </a:tc>
              </a:tr>
              <a:tr h="178100">
                <a:tc>
                  <a:txBody>
                    <a:bodyPr/>
                    <a:lstStyle/>
                    <a:p>
                      <a:pPr indent="0" lvl="0" marL="0" rtl="0" algn="l">
                        <a:spcBef>
                          <a:spcPts val="0"/>
                        </a:spcBef>
                        <a:spcAft>
                          <a:spcPts val="0"/>
                        </a:spcAft>
                        <a:buNone/>
                      </a:pPr>
                      <a:r>
                        <a:rPr lang="en" sz="1000">
                          <a:latin typeface="Roboto"/>
                          <a:ea typeface="Roboto"/>
                          <a:cs typeface="Roboto"/>
                          <a:sym typeface="Roboto"/>
                        </a:rPr>
                        <a:t> </a:t>
                      </a:r>
                      <a:r>
                        <a:rPr lang="en" sz="1000">
                          <a:latin typeface="Roboto"/>
                          <a:ea typeface="Roboto"/>
                          <a:cs typeface="Roboto"/>
                          <a:sym typeface="Roboto"/>
                        </a:rPr>
                        <a:t>4.3</a:t>
                      </a:r>
                      <a:endParaRPr sz="1000">
                        <a:latin typeface="Roboto"/>
                        <a:ea typeface="Roboto"/>
                        <a:cs typeface="Roboto"/>
                        <a:sym typeface="Roboto"/>
                      </a:endParaRPr>
                    </a:p>
                  </a:txBody>
                  <a:tcPr marT="0" marB="0" marR="0" marL="0" anchor="ctr">
                    <a:lnL cap="flat" cmpd="sng" w="19050">
                      <a:solidFill>
                        <a:srgbClr val="4A86E8"/>
                      </a:solidFill>
                      <a:prstDash val="solid"/>
                      <a:round/>
                      <a:headEnd len="sm" w="sm" type="none"/>
                      <a:tailEnd len="sm" w="sm" type="none"/>
                    </a:lnL>
                    <a:lnR cap="flat" cmpd="sng" w="9525">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19050">
                      <a:solidFill>
                        <a:srgbClr val="4A86E8"/>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000">
                          <a:latin typeface="Roboto"/>
                          <a:ea typeface="Roboto"/>
                          <a:cs typeface="Roboto"/>
                          <a:sym typeface="Roboto"/>
                        </a:rPr>
                        <a:t> Model III: CNN with Transfer Learning</a:t>
                      </a:r>
                      <a:endParaRPr sz="1000">
                        <a:latin typeface="Roboto"/>
                        <a:ea typeface="Roboto"/>
                        <a:cs typeface="Roboto"/>
                        <a:sym typeface="Roboto"/>
                      </a:endParaRPr>
                    </a:p>
                  </a:txBody>
                  <a:tcPr marT="0" marB="0" marR="0" marL="0" anchor="ctr">
                    <a:lnL cap="flat" cmpd="sng" w="9525">
                      <a:solidFill>
                        <a:srgbClr val="4A86E8"/>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19050">
                      <a:solidFill>
                        <a:srgbClr val="4A86E8"/>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000">
                          <a:latin typeface="Roboto"/>
                          <a:ea typeface="Roboto"/>
                          <a:cs typeface="Roboto"/>
                          <a:sym typeface="Roboto"/>
                        </a:rPr>
                        <a:t> </a:t>
                      </a:r>
                      <a:r>
                        <a:rPr lang="en" sz="1000">
                          <a:latin typeface="Roboto"/>
                          <a:ea typeface="Roboto"/>
                          <a:cs typeface="Roboto"/>
                          <a:sym typeface="Roboto"/>
                        </a:rPr>
                        <a:t>In Progress</a:t>
                      </a:r>
                      <a:endParaRPr sz="1000">
                        <a:latin typeface="Roboto"/>
                        <a:ea typeface="Roboto"/>
                        <a:cs typeface="Roboto"/>
                        <a:sym typeface="Roboto"/>
                      </a:endParaRPr>
                    </a:p>
                  </a:txBody>
                  <a:tcPr marT="0" marB="0" marR="0" marL="0" anchor="ctr">
                    <a:lnL cap="flat" cmpd="sng" w="9525">
                      <a:solidFill>
                        <a:srgbClr val="FFFFFF"/>
                      </a:solidFill>
                      <a:prstDash val="solid"/>
                      <a:round/>
                      <a:headEnd len="sm" w="sm" type="none"/>
                      <a:tailEnd len="sm" w="sm" type="none"/>
                    </a:lnL>
                    <a:lnR cap="flat" cmpd="sng" w="19050">
                      <a:solidFill>
                        <a:srgbClr val="4A86E8"/>
                      </a:solidFill>
                      <a:prstDash val="solid"/>
                      <a:round/>
                      <a:headEnd len="sm" w="sm" type="none"/>
                      <a:tailEnd len="sm" w="sm" type="none"/>
                    </a:lnR>
                    <a:lnT cap="flat" cmpd="sng" w="9525">
                      <a:solidFill>
                        <a:srgbClr val="FFFFFF"/>
                      </a:solidFill>
                      <a:prstDash val="solid"/>
                      <a:round/>
                      <a:headEnd len="sm" w="sm" type="none"/>
                      <a:tailEnd len="sm" w="sm" type="none"/>
                    </a:lnT>
                    <a:lnB cap="flat" cmpd="sng" w="19050">
                      <a:solidFill>
                        <a:srgbClr val="4A86E8"/>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34"/>
          <p:cNvPicPr preferRelativeResize="0"/>
          <p:nvPr/>
        </p:nvPicPr>
        <p:blipFill rotWithShape="1">
          <a:blip r:embed="rId3">
            <a:alphaModFix/>
          </a:blip>
          <a:srcRect b="7834" l="0" r="0" t="7834"/>
          <a:stretch/>
        </p:blipFill>
        <p:spPr>
          <a:xfrm>
            <a:off x="0" y="0"/>
            <a:ext cx="9144003" cy="5143499"/>
          </a:xfrm>
          <a:prstGeom prst="rect">
            <a:avLst/>
          </a:prstGeom>
          <a:noFill/>
          <a:ln>
            <a:noFill/>
          </a:ln>
        </p:spPr>
      </p:pic>
      <p:sp>
        <p:nvSpPr>
          <p:cNvPr id="367" name="Google Shape;367;p34"/>
          <p:cNvSpPr/>
          <p:nvPr/>
        </p:nvSpPr>
        <p:spPr>
          <a:xfrm>
            <a:off x="17775" y="0"/>
            <a:ext cx="9126300" cy="5143500"/>
          </a:xfrm>
          <a:prstGeom prst="rect">
            <a:avLst/>
          </a:prstGeom>
          <a:solidFill>
            <a:srgbClr val="000000">
              <a:alpha val="7374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4"/>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Dataset &amp; EDA Summary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5"/>
          <p:cNvSpPr txBox="1"/>
          <p:nvPr>
            <p:ph type="title"/>
          </p:nvPr>
        </p:nvSpPr>
        <p:spPr>
          <a:xfrm>
            <a:off x="196600" y="556650"/>
            <a:ext cx="54231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Reintroducing the Dataset</a:t>
            </a:r>
            <a:endParaRPr b="0">
              <a:latin typeface="Roboto"/>
              <a:ea typeface="Roboto"/>
              <a:cs typeface="Roboto"/>
              <a:sym typeface="Roboto"/>
            </a:endParaRPr>
          </a:p>
        </p:txBody>
      </p:sp>
      <p:sp>
        <p:nvSpPr>
          <p:cNvPr id="374" name="Google Shape;374;p35"/>
          <p:cNvSpPr txBox="1"/>
          <p:nvPr/>
        </p:nvSpPr>
        <p:spPr>
          <a:xfrm>
            <a:off x="71100" y="1164000"/>
            <a:ext cx="4324500" cy="3630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latin typeface="Lato"/>
                <a:ea typeface="Lato"/>
                <a:cs typeface="Lato"/>
                <a:sym typeface="Lato"/>
              </a:rPr>
              <a:t>24 classes with about 930 image samples each with refined preprocessing approach to minimize the amount of unnecessary pixels in our training images. </a:t>
            </a:r>
            <a:endParaRPr sz="1000">
              <a:latin typeface="Lato"/>
              <a:ea typeface="Lato"/>
              <a:cs typeface="Lato"/>
              <a:sym typeface="Lato"/>
            </a:endParaRPr>
          </a:p>
          <a:p>
            <a:pPr indent="0" lvl="0" marL="0" rtl="0" algn="l">
              <a:lnSpc>
                <a:spcPct val="115000"/>
              </a:lnSpc>
              <a:spcBef>
                <a:spcPts val="0"/>
              </a:spcBef>
              <a:spcAft>
                <a:spcPts val="0"/>
              </a:spcAft>
              <a:buNone/>
            </a:pPr>
            <a:r>
              <a:t/>
            </a:r>
            <a:endParaRPr b="1">
              <a:latin typeface="Lato"/>
              <a:ea typeface="Lato"/>
              <a:cs typeface="Lato"/>
              <a:sym typeface="Lato"/>
            </a:endParaRPr>
          </a:p>
          <a:p>
            <a:pPr indent="0" lvl="0" marL="0" rtl="0" algn="l">
              <a:lnSpc>
                <a:spcPct val="115000"/>
              </a:lnSpc>
              <a:spcBef>
                <a:spcPts val="0"/>
              </a:spcBef>
              <a:spcAft>
                <a:spcPts val="0"/>
              </a:spcAft>
              <a:buNone/>
            </a:pPr>
            <a:r>
              <a:rPr b="1" lang="en">
                <a:latin typeface="Lato"/>
                <a:ea typeface="Lato"/>
                <a:cs typeface="Lato"/>
                <a:sym typeface="Lato"/>
              </a:rPr>
              <a:t>Improvements</a:t>
            </a:r>
            <a:r>
              <a:rPr lang="en">
                <a:latin typeface="Lato"/>
                <a:ea typeface="Lato"/>
                <a:cs typeface="Lato"/>
                <a:sym typeface="Lato"/>
              </a:rPr>
              <a:t>:</a:t>
            </a:r>
            <a:endParaRPr>
              <a:latin typeface="Lato"/>
              <a:ea typeface="Lato"/>
              <a:cs typeface="Lato"/>
              <a:sym typeface="Lato"/>
            </a:endParaRPr>
          </a:p>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Shrink original 1080p images to 224x398</a:t>
            </a:r>
            <a:endParaRPr sz="1000">
              <a:latin typeface="Lato"/>
              <a:ea typeface="Lato"/>
              <a:cs typeface="Lato"/>
              <a:sym typeface="Lato"/>
            </a:endParaRPr>
          </a:p>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Add y axis centering</a:t>
            </a:r>
            <a:endParaRPr sz="1000">
              <a:latin typeface="Lato"/>
              <a:ea typeface="Lato"/>
              <a:cs typeface="Lato"/>
              <a:sym typeface="Lato"/>
            </a:endParaRPr>
          </a:p>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Crop images to 224x224</a:t>
            </a:r>
            <a:endParaRPr sz="1000">
              <a:latin typeface="Lato"/>
              <a:ea typeface="Lato"/>
              <a:cs typeface="Lato"/>
              <a:sym typeface="Lato"/>
            </a:endParaRPr>
          </a:p>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Reapply grayscaling</a:t>
            </a:r>
            <a:endParaRPr sz="1000">
              <a:latin typeface="Lato"/>
              <a:ea typeface="Lato"/>
              <a:cs typeface="Lato"/>
              <a:sym typeface="Lato"/>
            </a:endParaRPr>
          </a:p>
          <a:p>
            <a:pPr indent="0" lvl="0" marL="0" rtl="0" algn="l">
              <a:lnSpc>
                <a:spcPct val="115000"/>
              </a:lnSpc>
              <a:spcBef>
                <a:spcPts val="0"/>
              </a:spcBef>
              <a:spcAft>
                <a:spcPts val="0"/>
              </a:spcAft>
              <a:buNone/>
            </a:pPr>
            <a:r>
              <a:t/>
            </a:r>
            <a:endParaRPr>
              <a:latin typeface="Lato"/>
              <a:ea typeface="Lato"/>
              <a:cs typeface="Lato"/>
              <a:sym typeface="Lato"/>
            </a:endParaRPr>
          </a:p>
          <a:p>
            <a:pPr indent="0" lvl="0" marL="0" rtl="0" algn="l">
              <a:lnSpc>
                <a:spcPct val="115000"/>
              </a:lnSpc>
              <a:spcBef>
                <a:spcPts val="0"/>
              </a:spcBef>
              <a:spcAft>
                <a:spcPts val="0"/>
              </a:spcAft>
              <a:buNone/>
            </a:pPr>
            <a:r>
              <a:rPr b="1" lang="en">
                <a:latin typeface="Lato"/>
                <a:ea typeface="Lato"/>
                <a:cs typeface="Lato"/>
                <a:sym typeface="Lato"/>
              </a:rPr>
              <a:t>Result:</a:t>
            </a:r>
            <a:endParaRPr b="1">
              <a:latin typeface="Lato"/>
              <a:ea typeface="Lato"/>
              <a:cs typeface="Lato"/>
              <a:sym typeface="Lato"/>
            </a:endParaRPr>
          </a:p>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Images with more focus on operative subject (hand) and greatly reduced proportion of unnecessary pixels</a:t>
            </a:r>
            <a:endParaRPr sz="1000">
              <a:latin typeface="Lato"/>
              <a:ea typeface="Lato"/>
              <a:cs typeface="Lato"/>
              <a:sym typeface="Lato"/>
            </a:endParaRPr>
          </a:p>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224x224 images converted to a vector of 50,176 integers representing the scaled, cropped, and centered image of a hand signing the ASL alphabet </a:t>
            </a:r>
            <a:endParaRPr sz="1000">
              <a:latin typeface="Lato"/>
              <a:ea typeface="Lato"/>
              <a:cs typeface="Lato"/>
              <a:sym typeface="Lato"/>
            </a:endParaRPr>
          </a:p>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The array of integers range in values between 0 and 255 correlating to the grayscale pixel value</a:t>
            </a:r>
            <a:endParaRPr sz="1000">
              <a:latin typeface="Lato"/>
              <a:ea typeface="Lato"/>
              <a:cs typeface="Lato"/>
              <a:sym typeface="Lato"/>
            </a:endParaRPr>
          </a:p>
        </p:txBody>
      </p:sp>
      <p:pic>
        <p:nvPicPr>
          <p:cNvPr id="375" name="Google Shape;375;p35"/>
          <p:cNvPicPr preferRelativeResize="0"/>
          <p:nvPr/>
        </p:nvPicPr>
        <p:blipFill rotWithShape="1">
          <a:blip r:embed="rId3">
            <a:alphaModFix/>
          </a:blip>
          <a:srcRect b="0" l="7552" r="0" t="0"/>
          <a:stretch/>
        </p:blipFill>
        <p:spPr>
          <a:xfrm>
            <a:off x="4260600" y="3395350"/>
            <a:ext cx="2535900" cy="1824400"/>
          </a:xfrm>
          <a:prstGeom prst="rect">
            <a:avLst/>
          </a:prstGeom>
          <a:noFill/>
          <a:ln>
            <a:noFill/>
          </a:ln>
        </p:spPr>
      </p:pic>
      <p:pic>
        <p:nvPicPr>
          <p:cNvPr id="376" name="Google Shape;376;p35"/>
          <p:cNvPicPr preferRelativeResize="0"/>
          <p:nvPr/>
        </p:nvPicPr>
        <p:blipFill rotWithShape="1">
          <a:blip r:embed="rId4">
            <a:alphaModFix/>
          </a:blip>
          <a:srcRect b="0" l="0" r="0" t="0"/>
          <a:stretch/>
        </p:blipFill>
        <p:spPr>
          <a:xfrm>
            <a:off x="6534100" y="3357275"/>
            <a:ext cx="2743150" cy="1900550"/>
          </a:xfrm>
          <a:prstGeom prst="rect">
            <a:avLst/>
          </a:prstGeom>
          <a:noFill/>
          <a:ln>
            <a:noFill/>
          </a:ln>
        </p:spPr>
      </p:pic>
      <p:sp>
        <p:nvSpPr>
          <p:cNvPr id="377" name="Google Shape;377;p35"/>
          <p:cNvSpPr txBox="1"/>
          <p:nvPr/>
        </p:nvSpPr>
        <p:spPr>
          <a:xfrm>
            <a:off x="4360500" y="468350"/>
            <a:ext cx="2128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Before</a:t>
            </a:r>
            <a:endParaRPr b="1" i="1">
              <a:latin typeface="Lato"/>
              <a:ea typeface="Lato"/>
              <a:cs typeface="Lato"/>
              <a:sym typeface="Lato"/>
            </a:endParaRPr>
          </a:p>
        </p:txBody>
      </p:sp>
      <p:sp>
        <p:nvSpPr>
          <p:cNvPr id="378" name="Google Shape;378;p35"/>
          <p:cNvSpPr txBox="1"/>
          <p:nvPr/>
        </p:nvSpPr>
        <p:spPr>
          <a:xfrm>
            <a:off x="6841300" y="468350"/>
            <a:ext cx="2128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After</a:t>
            </a:r>
            <a:endParaRPr b="1" i="1">
              <a:latin typeface="Lato"/>
              <a:ea typeface="Lato"/>
              <a:cs typeface="Lato"/>
              <a:sym typeface="Lato"/>
            </a:endParaRPr>
          </a:p>
        </p:txBody>
      </p:sp>
      <p:pic>
        <p:nvPicPr>
          <p:cNvPr id="379" name="Google Shape;379;p35"/>
          <p:cNvPicPr preferRelativeResize="0"/>
          <p:nvPr/>
        </p:nvPicPr>
        <p:blipFill>
          <a:blip r:embed="rId5">
            <a:alphaModFix/>
          </a:blip>
          <a:stretch>
            <a:fillRect/>
          </a:stretch>
        </p:blipFill>
        <p:spPr>
          <a:xfrm>
            <a:off x="6899863" y="940400"/>
            <a:ext cx="2011680" cy="2474367"/>
          </a:xfrm>
          <a:prstGeom prst="rect">
            <a:avLst/>
          </a:prstGeom>
          <a:noFill/>
          <a:ln>
            <a:noFill/>
          </a:ln>
        </p:spPr>
      </p:pic>
      <p:pic>
        <p:nvPicPr>
          <p:cNvPr id="380" name="Google Shape;380;p35"/>
          <p:cNvPicPr preferRelativeResize="0"/>
          <p:nvPr/>
        </p:nvPicPr>
        <p:blipFill>
          <a:blip r:embed="rId6">
            <a:alphaModFix/>
          </a:blip>
          <a:stretch>
            <a:fillRect/>
          </a:stretch>
        </p:blipFill>
        <p:spPr>
          <a:xfrm>
            <a:off x="4647663" y="868550"/>
            <a:ext cx="1554480" cy="261807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36"/>
          <p:cNvPicPr preferRelativeResize="0"/>
          <p:nvPr/>
        </p:nvPicPr>
        <p:blipFill rotWithShape="1">
          <a:blip r:embed="rId3">
            <a:alphaModFix/>
          </a:blip>
          <a:srcRect b="7834" l="0" r="0" t="7834"/>
          <a:stretch/>
        </p:blipFill>
        <p:spPr>
          <a:xfrm>
            <a:off x="0" y="0"/>
            <a:ext cx="9144003" cy="5143499"/>
          </a:xfrm>
          <a:prstGeom prst="rect">
            <a:avLst/>
          </a:prstGeom>
          <a:noFill/>
          <a:ln>
            <a:noFill/>
          </a:ln>
        </p:spPr>
      </p:pic>
      <p:sp>
        <p:nvSpPr>
          <p:cNvPr id="386" name="Google Shape;386;p36"/>
          <p:cNvSpPr/>
          <p:nvPr/>
        </p:nvSpPr>
        <p:spPr>
          <a:xfrm>
            <a:off x="17775" y="0"/>
            <a:ext cx="9126300" cy="5143500"/>
          </a:xfrm>
          <a:prstGeom prst="rect">
            <a:avLst/>
          </a:prstGeom>
          <a:solidFill>
            <a:srgbClr val="000000">
              <a:alpha val="7374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6"/>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Model I - KNN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37"/>
          <p:cNvSpPr txBox="1"/>
          <p:nvPr>
            <p:ph type="title"/>
          </p:nvPr>
        </p:nvSpPr>
        <p:spPr>
          <a:xfrm>
            <a:off x="196600" y="556650"/>
            <a:ext cx="8778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Model I - K Nearest Neighbors - Intro</a:t>
            </a:r>
            <a:endParaRPr b="0">
              <a:latin typeface="Roboto"/>
              <a:ea typeface="Roboto"/>
              <a:cs typeface="Roboto"/>
              <a:sym typeface="Roboto"/>
            </a:endParaRPr>
          </a:p>
        </p:txBody>
      </p:sp>
      <p:sp>
        <p:nvSpPr>
          <p:cNvPr id="393" name="Google Shape;393;p37"/>
          <p:cNvSpPr txBox="1"/>
          <p:nvPr/>
        </p:nvSpPr>
        <p:spPr>
          <a:xfrm>
            <a:off x="196600" y="1279350"/>
            <a:ext cx="5151300" cy="33093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Relies on the assumption that data points that are similar with each other will cluster with each other</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Algorithm calculated uses a distance function to estimate the distance between a given point and its </a:t>
            </a:r>
            <a:r>
              <a:rPr lang="en">
                <a:latin typeface="Lato"/>
                <a:ea typeface="Lato"/>
                <a:cs typeface="Lato"/>
                <a:sym typeface="Lato"/>
              </a:rPr>
              <a:t>neighbors</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Algorithm determines a label by evaluating the </a:t>
            </a:r>
            <a:r>
              <a:rPr i="1" lang="en">
                <a:latin typeface="Lato"/>
                <a:ea typeface="Lato"/>
                <a:cs typeface="Lato"/>
                <a:sym typeface="Lato"/>
              </a:rPr>
              <a:t>k </a:t>
            </a:r>
            <a:r>
              <a:rPr lang="en">
                <a:latin typeface="Lato"/>
                <a:ea typeface="Lato"/>
                <a:cs typeface="Lato"/>
                <a:sym typeface="Lato"/>
              </a:rPr>
              <a:t>neighbors and applying the most common label of that sample</a:t>
            </a:r>
            <a:endParaRPr>
              <a:latin typeface="Lato"/>
              <a:ea typeface="Lato"/>
              <a:cs typeface="Lato"/>
              <a:sym typeface="Lato"/>
            </a:endParaRPr>
          </a:p>
          <a:p>
            <a:pPr indent="-317500" lvl="1" marL="914400" rtl="0" algn="l">
              <a:lnSpc>
                <a:spcPct val="150000"/>
              </a:lnSpc>
              <a:spcBef>
                <a:spcPts val="0"/>
              </a:spcBef>
              <a:spcAft>
                <a:spcPts val="0"/>
              </a:spcAft>
              <a:buSzPts val="1400"/>
              <a:buFont typeface="Lato"/>
              <a:buChar char="○"/>
            </a:pPr>
            <a:r>
              <a:rPr i="1" lang="en">
                <a:latin typeface="Lato"/>
                <a:ea typeface="Lato"/>
                <a:cs typeface="Lato"/>
                <a:sym typeface="Lato"/>
              </a:rPr>
              <a:t>For example, if k = 10, the algorithm will look at the ten nearest neighbors and apply the most common label of those 10 neighbors</a:t>
            </a:r>
            <a:endParaRPr i="1">
              <a:latin typeface="Lato"/>
              <a:ea typeface="Lato"/>
              <a:cs typeface="Lato"/>
              <a:sym typeface="Lato"/>
            </a:endParaRPr>
          </a:p>
        </p:txBody>
      </p:sp>
      <p:pic>
        <p:nvPicPr>
          <p:cNvPr id="394" name="Google Shape;394;p37"/>
          <p:cNvPicPr preferRelativeResize="0"/>
          <p:nvPr/>
        </p:nvPicPr>
        <p:blipFill>
          <a:blip r:embed="rId3">
            <a:alphaModFix/>
          </a:blip>
          <a:stretch>
            <a:fillRect/>
          </a:stretch>
        </p:blipFill>
        <p:spPr>
          <a:xfrm>
            <a:off x="5512550" y="1417350"/>
            <a:ext cx="3491299" cy="230881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8"/>
          <p:cNvSpPr txBox="1"/>
          <p:nvPr>
            <p:ph type="title"/>
          </p:nvPr>
        </p:nvSpPr>
        <p:spPr>
          <a:xfrm>
            <a:off x="196600" y="556650"/>
            <a:ext cx="7938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Model I - </a:t>
            </a:r>
            <a:r>
              <a:rPr b="0" lang="en">
                <a:latin typeface="Roboto"/>
                <a:ea typeface="Roboto"/>
                <a:cs typeface="Roboto"/>
                <a:sym typeface="Roboto"/>
              </a:rPr>
              <a:t>K Nearest Neighbors - Justification</a:t>
            </a:r>
            <a:endParaRPr b="0">
              <a:latin typeface="Roboto"/>
              <a:ea typeface="Roboto"/>
              <a:cs typeface="Roboto"/>
              <a:sym typeface="Roboto"/>
            </a:endParaRPr>
          </a:p>
        </p:txBody>
      </p:sp>
      <p:sp>
        <p:nvSpPr>
          <p:cNvPr id="400" name="Google Shape;400;p38"/>
          <p:cNvSpPr txBox="1"/>
          <p:nvPr/>
        </p:nvSpPr>
        <p:spPr>
          <a:xfrm>
            <a:off x="196600" y="1279350"/>
            <a:ext cx="7288800" cy="16932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Tends to be one of the more simple algorithms to implement and understand</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2 decision points: </a:t>
            </a:r>
            <a:r>
              <a:rPr lang="en">
                <a:latin typeface="Lato"/>
                <a:ea typeface="Lato"/>
                <a:cs typeface="Lato"/>
                <a:sym typeface="Lato"/>
              </a:rPr>
              <a:t>which</a:t>
            </a:r>
            <a:r>
              <a:rPr lang="en">
                <a:latin typeface="Lato"/>
                <a:ea typeface="Lato"/>
                <a:cs typeface="Lato"/>
                <a:sym typeface="Lato"/>
              </a:rPr>
              <a:t> distance function to use &amp; what value of </a:t>
            </a:r>
            <a:r>
              <a:rPr i="1" lang="en">
                <a:latin typeface="Lato"/>
                <a:ea typeface="Lato"/>
                <a:cs typeface="Lato"/>
                <a:sym typeface="Lato"/>
              </a:rPr>
              <a:t>k</a:t>
            </a:r>
            <a:r>
              <a:rPr lang="en">
                <a:latin typeface="Lato"/>
                <a:ea typeface="Lato"/>
                <a:cs typeface="Lato"/>
                <a:sym typeface="Lato"/>
              </a:rPr>
              <a:t> to assign</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Do not require training time (all processing time is realized at the moment of prediction)</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en">
                <a:latin typeface="Lato"/>
                <a:ea typeface="Lato"/>
                <a:cs typeface="Lato"/>
                <a:sym typeface="Lato"/>
              </a:rPr>
              <a:t>Relatively strong ability to accommodate multiclass problems</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